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4" r:id="rId2"/>
    <p:sldId id="322" r:id="rId3"/>
    <p:sldId id="320" r:id="rId4"/>
    <p:sldId id="323" r:id="rId5"/>
    <p:sldId id="324" r:id="rId6"/>
    <p:sldId id="325" r:id="rId7"/>
    <p:sldId id="326" r:id="rId8"/>
    <p:sldId id="327" r:id="rId9"/>
    <p:sldId id="329" r:id="rId10"/>
    <p:sldId id="336" r:id="rId11"/>
    <p:sldId id="337" r:id="rId12"/>
    <p:sldId id="330" r:id="rId13"/>
    <p:sldId id="332" r:id="rId14"/>
    <p:sldId id="335" r:id="rId15"/>
    <p:sldId id="3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Linde, Ross" initials="vdLR" lastIdx="1" clrIdx="0">
    <p:extLst>
      <p:ext uri="{19B8F6BF-5375-455C-9EA6-DF929625EA0E}">
        <p15:presenceInfo xmlns:p15="http://schemas.microsoft.com/office/powerpoint/2012/main" userId="S::vanderlinde@rff.org::7e2fd817-18f6-4517-b657-b4ba73c9f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3"/>
    <a:srgbClr val="C3E1F9"/>
    <a:srgbClr val="042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35" autoAdjust="0"/>
  </p:normalViewPr>
  <p:slideViewPr>
    <p:cSldViewPr snapToGrid="0" snapToObjects="1">
      <p:cViewPr varScale="1">
        <p:scale>
          <a:sx n="105" d="100"/>
          <a:sy n="105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46EA07-CA37-B840-A130-7BAF6D956A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BD443-850A-E84A-B4B2-C6A8F5A13F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F273F-955D-654E-9F17-5F81944D64D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A0F3C-D119-5046-B0FE-B9A0ED5606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4F535-14DD-CC49-8D02-3D415D3D99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3C3DB-CF82-3543-B72E-DA9B25911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12B41-05B7-0D4E-87C9-3A9740D3A04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AE7AD-88F2-5143-87DA-595E4632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0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8AE7AD-88F2-5143-87DA-595E4632DC3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70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3E1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6545-6337-B543-845A-A05E94D83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860" y="1613469"/>
            <a:ext cx="9144000" cy="176771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47EDC-B28F-5B49-835B-E0336807E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240" y="3521861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FC6BC-65FB-7B40-84D5-DEB49657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86A7-0571-9541-89FD-E01AF9E2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18DFD8-D21F-3846-8D12-023DC1D6DB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923"/>
          <a:stretch/>
        </p:blipFill>
        <p:spPr>
          <a:xfrm>
            <a:off x="896542" y="993587"/>
            <a:ext cx="1879378" cy="487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F48453-DE5E-3141-9E02-9FF6BA4FEC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r="14932" b="25858"/>
          <a:stretch/>
        </p:blipFill>
        <p:spPr>
          <a:xfrm>
            <a:off x="7626892" y="2888166"/>
            <a:ext cx="4565108" cy="39788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77722" y="5315110"/>
            <a:ext cx="2587625" cy="354012"/>
          </a:xfrm>
        </p:spPr>
        <p:txBody>
          <a:bodyPr>
            <a:noAutofit/>
          </a:bodyPr>
          <a:lstStyle>
            <a:lvl1pPr marL="0" indent="0">
              <a:buNone/>
              <a:defRPr sz="1400" b="1" spc="2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4877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0565-8EF1-D343-99C0-23222411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2A90D-2C28-5D4B-8B51-DCC9A1DC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4164-AEEA-C745-B879-57CE7B7C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04273C"/>
                </a:solidFill>
              </a:defRPr>
            </a:lvl1pPr>
          </a:lstStyle>
          <a:p>
            <a:r>
              <a:rPr lang="en-US"/>
              <a:t>2019 VALUABLES Annual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598EB-D6EB-2D4F-B0DF-BBA8A9A0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273C"/>
                </a:solidFill>
              </a:defRPr>
            </a:lvl1pPr>
          </a:lstStyle>
          <a:p>
            <a:fld id="{B72A172B-4333-994F-98DF-8987D709A6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63F8-169F-4A43-A4F1-147B6DDA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06297-E102-4046-8AFD-CF8EFC4BC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FD240-3F29-4041-9CE0-9E62919C1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995E5-6D0A-394F-832C-9716508F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8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DC53-7077-844B-B907-F7FFAB7D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79BC3-FB43-CF4D-9341-9F77E2244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B13A0-0C0F-AF4E-85A8-390F65B69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5C758-5919-BE4B-AA5F-EF96C8D9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177BB-5F72-DF41-9F4D-AFB28A06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82F1-B773-6942-B710-B91D0DEC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7C837-F6E1-264A-9405-203AE7108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BBE27-3445-DE42-B746-23AD10688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54449-1FD3-AB4E-A8FC-A3257090C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C2566-6DE8-1241-A84C-3A7606FA7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E04C2-79A3-8A4E-B0C8-D6F9D7C4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B5C463-A5F3-0340-87D1-C6AD1891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1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3FF6-F330-FD42-90CB-B71D9B53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9A56A-A95F-8E49-99A3-17111ACD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29C7A-C95F-3640-BBE3-920D06D9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F7E5F-52B0-9942-A371-69BC5FC7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61930-DA05-3B44-B3E3-9B84B4FB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6147B-E493-2A40-AC39-50F5C2CF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233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21301-CB7F-1349-BFF7-A248E6476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9913"/>
            <a:ext cx="10515600" cy="479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E216B-A75F-4848-84D5-DDAB41F00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860" y="6206085"/>
            <a:ext cx="4508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4273C"/>
                </a:solidFill>
                <a:latin typeface="Calibre" panose="020B0503030202060203" pitchFamily="34" charset="77"/>
              </a:defRPr>
            </a:lvl1pPr>
          </a:lstStyle>
          <a:p>
            <a:r>
              <a:rPr lang="en-US"/>
              <a:t>2019 VALUABLES Annual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F9519-46B5-D643-BF14-9A0034F76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4777" y="6206085"/>
            <a:ext cx="465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4273C"/>
                </a:solidFill>
                <a:latin typeface="Calibre" panose="020B0503030202060203" pitchFamily="34" charset="77"/>
              </a:defRPr>
            </a:lvl1pPr>
          </a:lstStyle>
          <a:p>
            <a:fld id="{B72A172B-4333-994F-98DF-8987D709A6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B49042-FA81-3043-9727-9B61620417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b="33174"/>
          <a:stretch/>
        </p:blipFill>
        <p:spPr>
          <a:xfrm>
            <a:off x="11349439" y="6206085"/>
            <a:ext cx="456633" cy="2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7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e Semibold" panose="020B070303020206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The VALUABLES Framework for Measuring Socioeconomic Benefits</a:t>
            </a:r>
            <a:endParaRPr lang="en-US" b="0" dirty="0">
              <a:latin typeface="Calibre Semibold" panose="020B070303020206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VALUABLES Consortium Annual Workshop</a:t>
            </a:r>
            <a:endParaRPr lang="en-US" dirty="0">
              <a:latin typeface="Calibre Regular" panose="020B050303020206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>
                <a:latin typeface="Calibre Semibold" panose="020B0703030202060203" pitchFamily="34" charset="0"/>
              </a:rPr>
              <a:t>OCTOBER 30, 2019</a:t>
            </a:r>
          </a:p>
        </p:txBody>
      </p:sp>
    </p:spTree>
    <p:extLst>
      <p:ext uri="{BB962C8B-B14F-4D97-AF65-F5344CB8AC3E}">
        <p14:creationId xmlns:p14="http://schemas.microsoft.com/office/powerpoint/2010/main" val="94195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7791-3A95-4D17-BA0C-BAF1B439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VALUABLES IA Framework: Key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996CE-D294-4297-BE7D-711510D1C5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assessments need to identify a </a:t>
            </a:r>
            <a:r>
              <a:rPr lang="en-US" dirty="0">
                <a:latin typeface="Calibre Semibold" panose="020B0703030202060203" pitchFamily="34" charset="0"/>
              </a:rPr>
              <a:t>reference case</a:t>
            </a:r>
            <a:r>
              <a:rPr lang="en-US" dirty="0"/>
              <a:t> and one or more </a:t>
            </a:r>
            <a:r>
              <a:rPr lang="en-US" dirty="0">
                <a:latin typeface="Calibre Semibold" panose="020B0703030202060203" pitchFamily="34" charset="0"/>
              </a:rPr>
              <a:t>counterfactuals</a:t>
            </a:r>
          </a:p>
          <a:p>
            <a:r>
              <a:rPr lang="en-US" dirty="0"/>
              <a:t>Need a research plan to document differences in information, decisionmaker actions, and socioeconomic outcomes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7997B-8BFB-4B76-BEC0-A34836D3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099CD-D410-4AA8-86D0-B39E6A45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A301D-3B27-42E6-8D01-3123ADD81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103" y="1993066"/>
            <a:ext cx="5310059" cy="26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96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7791-3A95-4D17-BA0C-BAF1B439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VALUABLES IA Framework: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996CE-D294-4297-BE7D-711510D1C5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accommodate </a:t>
            </a:r>
            <a:r>
              <a:rPr lang="en-US" dirty="0">
                <a:latin typeface="Calibre Semibold" panose="020B0703030202060203" pitchFamily="34" charset="0"/>
              </a:rPr>
              <a:t>ex ante</a:t>
            </a:r>
            <a:r>
              <a:rPr lang="en-US" dirty="0"/>
              <a:t> and </a:t>
            </a:r>
            <a:r>
              <a:rPr lang="en-US" dirty="0">
                <a:latin typeface="Calibre Semibold" panose="020B0703030202060203" pitchFamily="34" charset="0"/>
              </a:rPr>
              <a:t>ex post</a:t>
            </a:r>
            <a:r>
              <a:rPr lang="en-US" dirty="0"/>
              <a:t> impact assessments (this will determine the definition of the reference case and counterfactuals)</a:t>
            </a:r>
          </a:p>
          <a:p>
            <a:r>
              <a:rPr lang="en-US" dirty="0"/>
              <a:t>Differences in information, decisionmaker actions, and socioeconomic outcomes can be described </a:t>
            </a:r>
            <a:r>
              <a:rPr lang="en-US" dirty="0">
                <a:latin typeface="Calibre Semibold" panose="020B0703030202060203" pitchFamily="34" charset="0"/>
              </a:rPr>
              <a:t>quantitatively</a:t>
            </a:r>
            <a:r>
              <a:rPr lang="en-US" dirty="0"/>
              <a:t> or </a:t>
            </a:r>
            <a:r>
              <a:rPr lang="en-US" dirty="0">
                <a:latin typeface="Calibre Semibold" panose="020B0703030202060203" pitchFamily="34" charset="0"/>
              </a:rPr>
              <a:t>qualitatively</a:t>
            </a:r>
          </a:p>
          <a:p>
            <a:r>
              <a:rPr lang="en-US" dirty="0"/>
              <a:t>Monetizing the socioeconomic value of the outcome can be useful, but not always possible (or necessary)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7997B-8BFB-4B76-BEC0-A34836D3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099CD-D410-4AA8-86D0-B39E6A45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2FDA85-4FFC-44DC-85AB-E0AB72DD5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103" y="1993066"/>
            <a:ext cx="5310059" cy="26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7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0C4B-8219-46C4-B1DE-0B114338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assessments for Earth observations in 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BCC98-2833-4445-AD8C-A924BB09CE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015CC-062F-4AD5-841A-FB82BD68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38316-CA64-48BC-BB74-DD2816BD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89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849E-D577-406B-93B2-13743521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require significant collaboration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577450-B1E1-4335-95B2-84975760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7BDC4-D9B0-4C16-94C1-C6364B56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62C66A-9C03-4F43-9818-C6A1F9AD1FE0}"/>
              </a:ext>
            </a:extLst>
          </p:cNvPr>
          <p:cNvGrpSpPr/>
          <p:nvPr/>
        </p:nvGrpSpPr>
        <p:grpSpPr>
          <a:xfrm>
            <a:off x="4615225" y="1293869"/>
            <a:ext cx="3276797" cy="2084870"/>
            <a:chOff x="938559" y="3724508"/>
            <a:chExt cx="3477322" cy="1938826"/>
          </a:xfrm>
          <a:effectLst>
            <a:outerShdw blurRad="495300" dist="38100" algn="ctr" rotWithShape="0">
              <a:srgbClr val="C3E1F9">
                <a:alpha val="80000"/>
              </a:srgbClr>
            </a:outerShdw>
          </a:effectLst>
        </p:grpSpPr>
        <p:sp>
          <p:nvSpPr>
            <p:cNvPr id="6" name="Rounded Rectangle 47">
              <a:extLst>
                <a:ext uri="{FF2B5EF4-FFF2-40B4-BE49-F238E27FC236}">
                  <a16:creationId xmlns:a16="http://schemas.microsoft.com/office/drawing/2014/main" id="{E55A2345-535C-4A47-B5A3-BAA38E976508}"/>
                </a:ext>
              </a:extLst>
            </p:cNvPr>
            <p:cNvSpPr/>
            <p:nvPr/>
          </p:nvSpPr>
          <p:spPr>
            <a:xfrm rot="10800000">
              <a:off x="938559" y="3724508"/>
              <a:ext cx="3477322" cy="1938826"/>
            </a:xfrm>
            <a:prstGeom prst="roundRect">
              <a:avLst>
                <a:gd name="adj" fmla="val 64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e Regular" panose="020B0503030202060203" pitchFamily="34" charset="0"/>
              </a:endParaRP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BD3B40C4-83B7-43FF-8F58-83D335830FCA}"/>
                </a:ext>
              </a:extLst>
            </p:cNvPr>
            <p:cNvSpPr txBox="1">
              <a:spLocks/>
            </p:cNvSpPr>
            <p:nvPr/>
          </p:nvSpPr>
          <p:spPr>
            <a:xfrm>
              <a:off x="1105829" y="3904408"/>
              <a:ext cx="3153937" cy="1581992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en-US" sz="3200" b="1" dirty="0">
                  <a:solidFill>
                    <a:srgbClr val="04273C"/>
                  </a:solidFill>
                  <a:latin typeface="Calibre Semibold" panose="020B0703030202060203" pitchFamily="34" charset="0"/>
                </a:rPr>
                <a:t>Impact assessment team</a:t>
              </a:r>
              <a:endParaRPr lang="en-US" sz="3200" dirty="0">
                <a:solidFill>
                  <a:srgbClr val="04273C"/>
                </a:solidFill>
                <a:latin typeface="Calibre Semibold" panose="020B0703030202060203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A3A3937-D5D5-43DA-99E5-E9F9A17A5804}"/>
              </a:ext>
            </a:extLst>
          </p:cNvPr>
          <p:cNvGrpSpPr/>
          <p:nvPr/>
        </p:nvGrpSpPr>
        <p:grpSpPr>
          <a:xfrm>
            <a:off x="7006083" y="4066774"/>
            <a:ext cx="3276797" cy="2084870"/>
            <a:chOff x="944136" y="3663794"/>
            <a:chExt cx="3477322" cy="1938826"/>
          </a:xfrm>
          <a:effectLst>
            <a:outerShdw blurRad="495300" dist="38100" algn="ctr" rotWithShape="0">
              <a:srgbClr val="C3E1F9">
                <a:alpha val="80000"/>
              </a:srgbClr>
            </a:outerShdw>
          </a:effectLst>
        </p:grpSpPr>
        <p:sp>
          <p:nvSpPr>
            <p:cNvPr id="9" name="Rounded Rectangle 47">
              <a:extLst>
                <a:ext uri="{FF2B5EF4-FFF2-40B4-BE49-F238E27FC236}">
                  <a16:creationId xmlns:a16="http://schemas.microsoft.com/office/drawing/2014/main" id="{FF292448-2BEE-406E-A178-AA417064FAF5}"/>
                </a:ext>
              </a:extLst>
            </p:cNvPr>
            <p:cNvSpPr/>
            <p:nvPr/>
          </p:nvSpPr>
          <p:spPr>
            <a:xfrm rot="10800000">
              <a:off x="944136" y="3663794"/>
              <a:ext cx="3477322" cy="1938826"/>
            </a:xfrm>
            <a:prstGeom prst="roundRect">
              <a:avLst>
                <a:gd name="adj" fmla="val 64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e Regular" panose="020B0503030202060203" pitchFamily="34" charset="0"/>
              </a:endParaRPr>
            </a:p>
          </p:txBody>
        </p:sp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21B9C047-AA38-4AEC-9BCC-58B0944A0B58}"/>
                </a:ext>
              </a:extLst>
            </p:cNvPr>
            <p:cNvSpPr txBox="1">
              <a:spLocks/>
            </p:cNvSpPr>
            <p:nvPr/>
          </p:nvSpPr>
          <p:spPr>
            <a:xfrm>
              <a:off x="1105829" y="3904408"/>
              <a:ext cx="3153937" cy="1581992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en-US" sz="3200" b="1" dirty="0">
                  <a:solidFill>
                    <a:srgbClr val="04273C"/>
                  </a:solidFill>
                  <a:latin typeface="Calibre Semibold" panose="020B0703030202060203" pitchFamily="34" charset="0"/>
                </a:rPr>
                <a:t>Decisionmakers who use the information</a:t>
              </a:r>
              <a:endParaRPr lang="en-US" sz="3200" dirty="0">
                <a:solidFill>
                  <a:srgbClr val="04273C"/>
                </a:solidFill>
                <a:latin typeface="Calibre Semibold" panose="020B0703030202060203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6401224-AC67-41D5-9DA1-649D6A2CB22C}"/>
              </a:ext>
            </a:extLst>
          </p:cNvPr>
          <p:cNvGrpSpPr/>
          <p:nvPr/>
        </p:nvGrpSpPr>
        <p:grpSpPr>
          <a:xfrm>
            <a:off x="2229625" y="4066773"/>
            <a:ext cx="3276797" cy="2084870"/>
            <a:chOff x="938559" y="3724508"/>
            <a:chExt cx="3477322" cy="1938826"/>
          </a:xfrm>
          <a:effectLst>
            <a:outerShdw blurRad="495300" dist="38100" algn="ctr" rotWithShape="0">
              <a:srgbClr val="C3E1F9">
                <a:alpha val="80000"/>
              </a:srgbClr>
            </a:outerShdw>
          </a:effectLst>
        </p:grpSpPr>
        <p:sp>
          <p:nvSpPr>
            <p:cNvPr id="12" name="Rounded Rectangle 47">
              <a:extLst>
                <a:ext uri="{FF2B5EF4-FFF2-40B4-BE49-F238E27FC236}">
                  <a16:creationId xmlns:a16="http://schemas.microsoft.com/office/drawing/2014/main" id="{86E69B2E-0C0C-44E8-97F7-DF298336FA78}"/>
                </a:ext>
              </a:extLst>
            </p:cNvPr>
            <p:cNvSpPr/>
            <p:nvPr/>
          </p:nvSpPr>
          <p:spPr>
            <a:xfrm rot="10800000">
              <a:off x="938559" y="3724508"/>
              <a:ext cx="3477322" cy="1938826"/>
            </a:xfrm>
            <a:prstGeom prst="roundRect">
              <a:avLst>
                <a:gd name="adj" fmla="val 64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e Regular" panose="020B0503030202060203" pitchFamily="34" charset="0"/>
              </a:endParaRP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11F6E961-AA2B-4DE5-8425-5EC4A6C4FF9B}"/>
                </a:ext>
              </a:extLst>
            </p:cNvPr>
            <p:cNvSpPr txBox="1">
              <a:spLocks/>
            </p:cNvSpPr>
            <p:nvPr/>
          </p:nvSpPr>
          <p:spPr>
            <a:xfrm>
              <a:off x="1105829" y="3904408"/>
              <a:ext cx="3153937" cy="1581992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en-US" sz="3200" b="1" dirty="0">
                  <a:solidFill>
                    <a:srgbClr val="04273C"/>
                  </a:solidFill>
                  <a:latin typeface="Calibre Semibold" panose="020B0703030202060203" pitchFamily="34" charset="0"/>
                </a:rPr>
                <a:t>Scientists who produce the information</a:t>
              </a:r>
              <a:endParaRPr lang="en-US" sz="3200" dirty="0">
                <a:solidFill>
                  <a:srgbClr val="04273C"/>
                </a:solidFill>
                <a:latin typeface="Calibre Semibold" panose="020B0703030202060203" pitchFamily="34" charset="0"/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29FFEB-9C9D-4D87-AEFB-341A1DDFEEE9}"/>
              </a:ext>
            </a:extLst>
          </p:cNvPr>
          <p:cNvCxnSpPr>
            <a:cxnSpLocks/>
            <a:stCxn id="12" idx="1"/>
            <a:endCxn id="9" idx="3"/>
          </p:cNvCxnSpPr>
          <p:nvPr/>
        </p:nvCxnSpPr>
        <p:spPr>
          <a:xfrm>
            <a:off x="5506422" y="5109208"/>
            <a:ext cx="1499661" cy="1"/>
          </a:xfrm>
          <a:prstGeom prst="straightConnector1">
            <a:avLst/>
          </a:prstGeom>
          <a:ln w="50800">
            <a:solidFill>
              <a:srgbClr val="04273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9B68BA-E9CD-454F-A064-740841C21DED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8644481" y="2313928"/>
            <a:ext cx="0" cy="1752846"/>
          </a:xfrm>
          <a:prstGeom prst="straightConnector1">
            <a:avLst/>
          </a:prstGeom>
          <a:ln w="50800">
            <a:solidFill>
              <a:srgbClr val="04273C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4F5A9B-B2ED-4319-8671-AD9F1B4093D0}"/>
              </a:ext>
            </a:extLst>
          </p:cNvPr>
          <p:cNvCxnSpPr>
            <a:cxnSpLocks/>
            <a:endCxn id="6" idx="1"/>
          </p:cNvCxnSpPr>
          <p:nvPr/>
        </p:nvCxnSpPr>
        <p:spPr>
          <a:xfrm flipH="1">
            <a:off x="7892022" y="2336303"/>
            <a:ext cx="752459" cy="1"/>
          </a:xfrm>
          <a:prstGeom prst="straightConnector1">
            <a:avLst/>
          </a:prstGeom>
          <a:ln w="50800">
            <a:solidFill>
              <a:srgbClr val="04273C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4A2E7B6-DA27-4004-B01E-A359D157F064}"/>
              </a:ext>
            </a:extLst>
          </p:cNvPr>
          <p:cNvCxnSpPr>
            <a:cxnSpLocks/>
            <a:endCxn id="12" idx="2"/>
          </p:cNvCxnSpPr>
          <p:nvPr/>
        </p:nvCxnSpPr>
        <p:spPr>
          <a:xfrm flipH="1">
            <a:off x="3868023" y="2313928"/>
            <a:ext cx="5256" cy="1752845"/>
          </a:xfrm>
          <a:prstGeom prst="straightConnector1">
            <a:avLst/>
          </a:prstGeom>
          <a:ln w="50800">
            <a:solidFill>
              <a:srgbClr val="04273C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8F1418-FBE1-4C45-8EC5-4D64E5D66D35}"/>
              </a:ext>
            </a:extLst>
          </p:cNvPr>
          <p:cNvCxnSpPr>
            <a:cxnSpLocks/>
            <a:endCxn id="6" idx="3"/>
          </p:cNvCxnSpPr>
          <p:nvPr/>
        </p:nvCxnSpPr>
        <p:spPr>
          <a:xfrm flipV="1">
            <a:off x="3868023" y="2336304"/>
            <a:ext cx="747202" cy="8423"/>
          </a:xfrm>
          <a:prstGeom prst="straightConnector1">
            <a:avLst/>
          </a:prstGeom>
          <a:ln w="50800">
            <a:solidFill>
              <a:srgbClr val="04273C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38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EA4B-5903-4949-A60B-F712E3C8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conducting collaborative 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42BFB-9305-445C-8740-10FD11F94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Barriers for scientists and decisionmakers:</a:t>
            </a:r>
          </a:p>
          <a:p>
            <a:pPr lvl="1"/>
            <a:r>
              <a:rPr lang="en-US" dirty="0"/>
              <a:t>Supporting impact assessment teams is typically not part of their job;</a:t>
            </a:r>
          </a:p>
          <a:p>
            <a:pPr lvl="1"/>
            <a:r>
              <a:rPr lang="en-US" dirty="0"/>
              <a:t>Demonstrating the value of information usually involves showing that:</a:t>
            </a:r>
          </a:p>
          <a:p>
            <a:pPr lvl="2"/>
            <a:r>
              <a:rPr lang="en-US" dirty="0"/>
              <a:t>One source of information is better than another</a:t>
            </a:r>
          </a:p>
          <a:p>
            <a:pPr lvl="2"/>
            <a:r>
              <a:rPr lang="en-US" dirty="0"/>
              <a:t>A better decision could have been made</a:t>
            </a:r>
          </a:p>
          <a:p>
            <a:pPr lvl="2"/>
            <a:r>
              <a:rPr lang="en-US" dirty="0"/>
              <a:t>Decisionmaker should invest $ and effort in adopting a new source of information</a:t>
            </a:r>
          </a:p>
          <a:p>
            <a:r>
              <a:rPr lang="en-US" dirty="0"/>
              <a:t>Barrier for impact assessment teams:</a:t>
            </a:r>
          </a:p>
          <a:p>
            <a:pPr lvl="1"/>
            <a:r>
              <a:rPr lang="en-US" dirty="0"/>
              <a:t>Value of information is not a “hot” research topic</a:t>
            </a:r>
          </a:p>
          <a:p>
            <a:pPr lvl="1"/>
            <a:r>
              <a:rPr lang="en-US" dirty="0"/>
              <a:t>Difficult to achieve existing standards of empirical research</a:t>
            </a:r>
          </a:p>
          <a:p>
            <a:r>
              <a:rPr lang="en-US" dirty="0"/>
              <a:t>Need incentives to collaborate!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6903-4E47-45F8-A49B-D35F4F76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2019 VALUABLES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3B761-BACC-407A-99F9-377A85A8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1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0F6D-2ED5-CA42-A0E7-78DFE702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806" y="1562505"/>
            <a:ext cx="9144000" cy="182746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e Semibold" panose="020B0703030202060203" pitchFamily="34" charset="0"/>
              </a:rPr>
              <a:t>Thank you.</a:t>
            </a:r>
            <a:endParaRPr lang="en-US" b="1" dirty="0">
              <a:latin typeface="Calibre Semibold" panose="020B070303020206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66222-CE4E-7743-8F05-12575169A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777" y="3482046"/>
            <a:ext cx="8452780" cy="203780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e Regular"/>
              </a:rPr>
              <a:t>Learn more: </a:t>
            </a:r>
            <a:r>
              <a:rPr lang="en-US" b="1" u="sng" dirty="0">
                <a:latin typeface="Calibre Regular"/>
              </a:rPr>
              <a:t>www.rff.org/valuables/tools-resources</a:t>
            </a:r>
            <a:endParaRPr lang="en-US" b="1" dirty="0">
              <a:latin typeface="Calibre Regular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18DFD8-D21F-3846-8D12-023DC1D6DB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923"/>
          <a:stretch/>
        </p:blipFill>
        <p:spPr>
          <a:xfrm>
            <a:off x="896542" y="993587"/>
            <a:ext cx="1879378" cy="48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8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FC38-DABF-494E-A5E5-7B3BD099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“socioeconomic benefits”?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8C3E-FD09-4747-96FE-505E68EF8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0067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Things that are beneficial to society:</a:t>
            </a:r>
          </a:p>
          <a:p>
            <a:pPr lvl="1"/>
            <a:r>
              <a:rPr lang="en-US" dirty="0"/>
              <a:t>Lives saved</a:t>
            </a:r>
          </a:p>
          <a:p>
            <a:pPr lvl="1"/>
            <a:r>
              <a:rPr lang="en-US" dirty="0"/>
              <a:t>Increase in firm profits</a:t>
            </a:r>
          </a:p>
          <a:p>
            <a:pPr lvl="1"/>
            <a:r>
              <a:rPr lang="en-US" dirty="0"/>
              <a:t>Increase in crop yields</a:t>
            </a:r>
          </a:p>
          <a:p>
            <a:pPr lvl="1"/>
            <a:r>
              <a:rPr lang="en-US" dirty="0"/>
              <a:t>Fishery collapses avoided</a:t>
            </a:r>
          </a:p>
          <a:p>
            <a:r>
              <a:rPr lang="en-US" dirty="0"/>
              <a:t>Things that are </a:t>
            </a:r>
            <a:r>
              <a:rPr lang="en-US" dirty="0">
                <a:latin typeface="Calibre Semibold" panose="020B0703030202060203" pitchFamily="34" charset="0"/>
              </a:rPr>
              <a:t>not</a:t>
            </a:r>
            <a:r>
              <a:rPr lang="en-US" dirty="0"/>
              <a:t> beneficial to society in and of themselves:</a:t>
            </a:r>
          </a:p>
          <a:p>
            <a:pPr lvl="1"/>
            <a:r>
              <a:rPr lang="en-US" dirty="0"/>
              <a:t>Peer-reviewed publications</a:t>
            </a:r>
          </a:p>
          <a:p>
            <a:pPr lvl="1"/>
            <a:r>
              <a:rPr lang="en-US" dirty="0"/>
              <a:t>Data downloads</a:t>
            </a:r>
          </a:p>
          <a:p>
            <a:pPr lvl="1"/>
            <a:r>
              <a:rPr lang="en-US" dirty="0"/>
              <a:t>“Improved understanding”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75D0E-8ED8-44CA-975B-06833BF9C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A90F3-E532-4B67-B93F-51C6D449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2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7B391A5-16C9-4EB4-A024-968ED00F84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48" r="2" b="10080"/>
          <a:stretch/>
        </p:blipFill>
        <p:spPr>
          <a:xfrm>
            <a:off x="7010400" y="1771565"/>
            <a:ext cx="5181600" cy="2310072"/>
          </a:xfrm>
          <a:custGeom>
            <a:avLst/>
            <a:gdLst>
              <a:gd name="connsiteX0" fmla="*/ 1159248 w 5604670"/>
              <a:gd name="connsiteY0" fmla="*/ 0 h 2501837"/>
              <a:gd name="connsiteX1" fmla="*/ 5604670 w 5604670"/>
              <a:gd name="connsiteY1" fmla="*/ 0 h 2501837"/>
              <a:gd name="connsiteX2" fmla="*/ 5604670 w 5604670"/>
              <a:gd name="connsiteY2" fmla="*/ 2501837 h 2501837"/>
              <a:gd name="connsiteX3" fmla="*/ 0 w 5604670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670" h="2501837">
                <a:moveTo>
                  <a:pt x="1159248" y="0"/>
                </a:moveTo>
                <a:lnTo>
                  <a:pt x="5604670" y="0"/>
                </a:lnTo>
                <a:lnTo>
                  <a:pt x="5604670" y="2501837"/>
                </a:lnTo>
                <a:lnTo>
                  <a:pt x="0" y="2501837"/>
                </a:ln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24F72B-003B-4A0C-907C-62D8FAA97A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49" r="-2" b="11727"/>
          <a:stretch/>
        </p:blipFill>
        <p:spPr>
          <a:xfrm>
            <a:off x="5460274" y="4162515"/>
            <a:ext cx="6731726" cy="2274752"/>
          </a:xfrm>
          <a:custGeom>
            <a:avLst/>
            <a:gdLst>
              <a:gd name="connsiteX0" fmla="*/ 1717230 w 7400925"/>
              <a:gd name="connsiteY0" fmla="*/ 0 h 2500884"/>
              <a:gd name="connsiteX1" fmla="*/ 7400925 w 7400925"/>
              <a:gd name="connsiteY1" fmla="*/ 0 h 2500884"/>
              <a:gd name="connsiteX2" fmla="*/ 7400925 w 7400925"/>
              <a:gd name="connsiteY2" fmla="*/ 2500884 h 2500884"/>
              <a:gd name="connsiteX3" fmla="*/ 0 w 7400925"/>
              <a:gd name="connsiteY3" fmla="*/ 2500884 h 2500884"/>
              <a:gd name="connsiteX4" fmla="*/ 0 w 7400925"/>
              <a:gd name="connsiteY4" fmla="*/ 2500883 h 2500884"/>
              <a:gd name="connsiteX5" fmla="*/ 552186 w 7400925"/>
              <a:gd name="connsiteY5" fmla="*/ 2500883 h 2500884"/>
              <a:gd name="connsiteX6" fmla="*/ 558423 w 7400925"/>
              <a:gd name="connsiteY6" fmla="*/ 2500883 h 250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0925" h="2500884">
                <a:moveTo>
                  <a:pt x="1717230" y="0"/>
                </a:moveTo>
                <a:lnTo>
                  <a:pt x="7400925" y="0"/>
                </a:lnTo>
                <a:lnTo>
                  <a:pt x="7400925" y="2500884"/>
                </a:lnTo>
                <a:lnTo>
                  <a:pt x="0" y="2500884"/>
                </a:lnTo>
                <a:lnTo>
                  <a:pt x="0" y="2500883"/>
                </a:lnTo>
                <a:lnTo>
                  <a:pt x="552186" y="2500883"/>
                </a:lnTo>
                <a:lnTo>
                  <a:pt x="558423" y="25008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019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729D-A0A7-4386-A270-DB70AF76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basic principles about the value of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68908-385A-4741-9EF0-3BA0B4494D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F8AE9-E4A4-45C8-9EC1-A6F0FD92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AF99-671E-45F1-8CC7-E63A2494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8866-09EE-4E5B-A80F-E4DF003A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735286" cy="1233488"/>
          </a:xfrm>
        </p:spPr>
        <p:txBody>
          <a:bodyPr>
            <a:normAutofit fontScale="90000"/>
          </a:bodyPr>
          <a:lstStyle/>
          <a:p>
            <a:r>
              <a:rPr lang="en-US" dirty="0"/>
              <a:t>#1.  Information will yield societal benefits only when it influences a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E34E0-FDFD-4432-A3CD-4F90A29F1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52649"/>
            <a:ext cx="5181600" cy="40243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cannot quantify the value of information without understanding the decisions that are made with it </a:t>
            </a:r>
          </a:p>
          <a:p>
            <a:r>
              <a:rPr lang="en-US" dirty="0"/>
              <a:t>Need to be specific about the decision that will be informed</a:t>
            </a:r>
          </a:p>
          <a:p>
            <a:pPr lvl="1"/>
            <a:r>
              <a:rPr lang="en-US" dirty="0"/>
              <a:t>“An improved forecast of </a:t>
            </a:r>
            <a:r>
              <a:rPr lang="en-US" dirty="0">
                <a:latin typeface="Calibre Semibold" panose="020B0703030202060203" pitchFamily="34" charset="0"/>
              </a:rPr>
              <a:t>x</a:t>
            </a:r>
            <a:r>
              <a:rPr lang="en-US" dirty="0"/>
              <a:t> can help inform water management”</a:t>
            </a:r>
          </a:p>
          <a:p>
            <a:pPr marL="1828800" lvl="4" indent="0">
              <a:buNone/>
            </a:pPr>
            <a:r>
              <a:rPr lang="en-US" sz="2400" dirty="0"/>
              <a:t>vs.</a:t>
            </a:r>
          </a:p>
          <a:p>
            <a:pPr lvl="1"/>
            <a:r>
              <a:rPr lang="en-US" dirty="0"/>
              <a:t>“An improved forecast of </a:t>
            </a:r>
            <a:r>
              <a:rPr lang="en-US" dirty="0">
                <a:latin typeface="Calibre Semibold" panose="020B0703030202060203" pitchFamily="34" charset="0"/>
              </a:rPr>
              <a:t>x</a:t>
            </a:r>
            <a:r>
              <a:rPr lang="en-US" dirty="0"/>
              <a:t> will help operators of Shasta Dam optimize the timing of releases to maintain cold water pools below the dam that are essential for salmon habitat”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1D0AE-6309-4DC9-8C2D-EAA44B4CB2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19875-0DCB-443D-A0CE-85640548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905C4-F1F4-4096-8FEB-2AAAB678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 descr="GettyImages-897948364.jpg">
            <a:extLst>
              <a:ext uri="{FF2B5EF4-FFF2-40B4-BE49-F238E27FC236}">
                <a16:creationId xmlns:a16="http://schemas.microsoft.com/office/drawing/2014/main" id="{70E31700-8788-4799-823D-A40E953052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37"/>
          <a:stretch/>
        </p:blipFill>
        <p:spPr bwMode="auto">
          <a:xfrm>
            <a:off x="6090612" y="10"/>
            <a:ext cx="6101387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52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4962-7EB3-4C6A-9E05-99B6DFFC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900749" cy="1233488"/>
          </a:xfrm>
        </p:spPr>
        <p:txBody>
          <a:bodyPr>
            <a:normAutofit fontScale="90000"/>
          </a:bodyPr>
          <a:lstStyle/>
          <a:p>
            <a:r>
              <a:rPr lang="en-US" dirty="0"/>
              <a:t>#2.  When are the socioeconomic benefits of improved information likely to be large?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0C63-38F2-4B83-9A92-AAB61FD0C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71750"/>
            <a:ext cx="5181600" cy="3605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improved information yields a large reduction in uncertainty</a:t>
            </a:r>
          </a:p>
          <a:p>
            <a:r>
              <a:rPr lang="en-US" dirty="0"/>
              <a:t>There is a lot at stake in the decision context</a:t>
            </a:r>
          </a:p>
          <a:p>
            <a:pPr lvl="1"/>
            <a:r>
              <a:rPr lang="en-US" dirty="0"/>
              <a:t>There are very good and very bad states of the world</a:t>
            </a:r>
          </a:p>
          <a:p>
            <a:pPr lvl="1"/>
            <a:r>
              <a:rPr lang="en-US" dirty="0"/>
              <a:t>Available decisionmaker actions can change outcomes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268C3-99BF-440A-830A-9ACA299CE0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F988E-6A57-496C-9B38-4C1354B2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52889-C199-413E-A7B3-686ED3B6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2" descr="GettyImages-595218374.jpg">
            <a:extLst>
              <a:ext uri="{FF2B5EF4-FFF2-40B4-BE49-F238E27FC236}">
                <a16:creationId xmlns:a16="http://schemas.microsoft.com/office/drawing/2014/main" id="{C1AE829B-C4C9-4255-8FAA-B4E6BBFD3C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4" r="18535" b="-1"/>
          <a:stretch/>
        </p:blipFill>
        <p:spPr bwMode="auto"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55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D833-D6AC-41FC-824E-73990BC4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#3.  Design a strategy to measure the societal benefits of your improved information (even if you don’t actually plan to do 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58B9-EE91-4361-A4C1-DCF52EE1BE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Map the causal logic of how your improved information will produce societal benefits</a:t>
            </a:r>
          </a:p>
          <a:p>
            <a:r>
              <a:rPr lang="en-US" dirty="0"/>
              <a:t>Choose metrics to measure the relevant societal benefit</a:t>
            </a:r>
          </a:p>
          <a:p>
            <a:r>
              <a:rPr lang="en-US" dirty="0"/>
              <a:t>Design an empirical strategy to identify whether the societal benefit is realized as a result of the improved information being available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C944A-01C1-477A-8FF6-8ADB130E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EAC92-974D-42BE-BB5D-7CC6F7CD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 descr="Image result for measuring">
            <a:extLst>
              <a:ext uri="{FF2B5EF4-FFF2-40B4-BE49-F238E27FC236}">
                <a16:creationId xmlns:a16="http://schemas.microsoft.com/office/drawing/2014/main" id="{A3300CF1-8FA0-4689-965B-DE5169F9A0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" r="3" b="3"/>
          <a:stretch/>
        </p:blipFill>
        <p:spPr bwMode="auto">
          <a:xfrm>
            <a:off x="5958840" y="1690688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04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3E7D-C907-496F-8F69-18688EFE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VALUABLES Impact Assessment Framework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79F7C-82C0-426E-844C-5880098246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09DD4-80E0-4746-990B-7E50682D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VALUABLES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8950A-3CBA-4A6F-8EBE-AE9CDFF6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4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A064-20D2-4E10-9D84-6DA6AD92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B2AB6-04BA-45B8-8B10-C74A41CB0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existing academic literature on value of information</a:t>
            </a:r>
          </a:p>
          <a:p>
            <a:r>
              <a:rPr lang="en-US" dirty="0"/>
              <a:t>Refined through surveys, testing, and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0D5E9-EE31-45F4-8756-4AF73C08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2019 VALUABLES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BBD22-0507-4AD0-96C8-C68CFA8B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383F34-FC26-47F0-8E5B-05F512261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141" y="2802451"/>
            <a:ext cx="3295650" cy="2981325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D7CC19-6F0C-43C3-9B9F-28C0E441E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19" y="3264074"/>
            <a:ext cx="4438551" cy="2058081"/>
          </a:xfrm>
          <a:prstGeom prst="rect">
            <a:avLst/>
          </a:prstGeom>
        </p:spPr>
      </p:pic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C52FFD59-4600-437C-AA5C-B22FF91CA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751" y="2841443"/>
            <a:ext cx="31337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6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05F47-738A-4358-9FFF-644678BC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VALUABLES Impact Assessment Framework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F9745-9606-4B4C-B837-565B4FEF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F5A6AD0-CDD9-4502-B57C-86E9F98BB7A3}"/>
              </a:ext>
            </a:extLst>
          </p:cNvPr>
          <p:cNvGrpSpPr/>
          <p:nvPr/>
        </p:nvGrpSpPr>
        <p:grpSpPr>
          <a:xfrm>
            <a:off x="875801" y="1235447"/>
            <a:ext cx="10102712" cy="5198427"/>
            <a:chOff x="1338467" y="832328"/>
            <a:chExt cx="9515065" cy="5198427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8A8F2B8-D41E-4B27-8031-50A72665C997}"/>
                </a:ext>
              </a:extLst>
            </p:cNvPr>
            <p:cNvGrpSpPr/>
            <p:nvPr/>
          </p:nvGrpSpPr>
          <p:grpSpPr>
            <a:xfrm>
              <a:off x="1338467" y="1194226"/>
              <a:ext cx="9515065" cy="4836529"/>
              <a:chOff x="1338467" y="676375"/>
              <a:chExt cx="9515065" cy="483652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C25CE51-CEA9-431C-A518-13B9FAECDFF3}"/>
                  </a:ext>
                </a:extLst>
              </p:cNvPr>
              <p:cNvSpPr/>
              <p:nvPr/>
            </p:nvSpPr>
            <p:spPr>
              <a:xfrm>
                <a:off x="1338469" y="887897"/>
                <a:ext cx="4598509" cy="140473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en-US" sz="1900" dirty="0">
                  <a:solidFill>
                    <a:srgbClr val="04273C"/>
                  </a:solidFill>
                </a:endParaRPr>
              </a:p>
              <a:p>
                <a:pPr>
                  <a:defRPr/>
                </a:pPr>
                <a:endParaRPr lang="en-US" sz="1900" dirty="0">
                  <a:solidFill>
                    <a:srgbClr val="04273C"/>
                  </a:solidFill>
                </a:endParaRPr>
              </a:p>
              <a:p>
                <a:pPr>
                  <a:defRPr/>
                </a:pPr>
                <a:r>
                  <a:rPr lang="en-US" sz="1900" dirty="0">
                    <a:solidFill>
                      <a:srgbClr val="04273C"/>
                    </a:solidFill>
                  </a:rPr>
                  <a:t>[enter text here]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i="0" u="none" strike="noStrike" kern="1200" cap="none" spc="0" normalizeH="0" baseline="0" noProof="0" dirty="0">
                  <a:ln>
                    <a:noFill/>
                  </a:ln>
                  <a:solidFill>
                    <a:srgbClr val="04273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98B6DE2-D34B-4189-AFA0-40F5E856D91A}"/>
                  </a:ext>
                </a:extLst>
              </p:cNvPr>
              <p:cNvSpPr/>
              <p:nvPr/>
            </p:nvSpPr>
            <p:spPr>
              <a:xfrm>
                <a:off x="1338467" y="2504369"/>
                <a:ext cx="4598509" cy="1404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 dirty="0">
                  <a:ln>
                    <a:noFill/>
                  </a:ln>
                  <a:solidFill>
                    <a:srgbClr val="04273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US" sz="1900" dirty="0">
                  <a:solidFill>
                    <a:srgbClr val="04273C"/>
                  </a:solidFill>
                </a:endParaRPr>
              </a:p>
              <a:p>
                <a:pPr>
                  <a:defRPr/>
                </a:pPr>
                <a:r>
                  <a:rPr lang="en-US" sz="1900" dirty="0">
                    <a:solidFill>
                      <a:srgbClr val="04273C"/>
                    </a:solidFill>
                  </a:rPr>
                  <a:t>[enter text here]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 dirty="0">
                  <a:ln>
                    <a:noFill/>
                  </a:ln>
                  <a:solidFill>
                    <a:srgbClr val="04273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8899EC9-2ABA-4C71-BAC9-C5B793E61169}"/>
                  </a:ext>
                </a:extLst>
              </p:cNvPr>
              <p:cNvSpPr/>
              <p:nvPr/>
            </p:nvSpPr>
            <p:spPr>
              <a:xfrm>
                <a:off x="1338468" y="4108174"/>
                <a:ext cx="4598508" cy="140473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US" dirty="0">
                  <a:solidFill>
                    <a:srgbClr val="04273C"/>
                  </a:solidFill>
                </a:endParaRPr>
              </a:p>
              <a:p>
                <a:pPr>
                  <a:defRPr/>
                </a:pPr>
                <a:r>
                  <a:rPr lang="en-US" dirty="0">
                    <a:solidFill>
                      <a:srgbClr val="04273C"/>
                    </a:solidFill>
                  </a:rPr>
                  <a:t>[enter text here]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4273C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468AB3-2C22-4FBF-A73E-915721A2D57B}"/>
                  </a:ext>
                </a:extLst>
              </p:cNvPr>
              <p:cNvSpPr/>
              <p:nvPr/>
            </p:nvSpPr>
            <p:spPr>
              <a:xfrm>
                <a:off x="6255022" y="4108174"/>
                <a:ext cx="4598510" cy="140473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r">
                  <a:defRPr/>
                </a:pPr>
                <a:endParaRPr lang="en-US" dirty="0">
                  <a:solidFill>
                    <a:srgbClr val="04273C"/>
                  </a:solidFill>
                </a:endParaRPr>
              </a:p>
              <a:p>
                <a:pPr algn="r">
                  <a:defRPr/>
                </a:pPr>
                <a:r>
                  <a:rPr lang="en-US" dirty="0">
                    <a:solidFill>
                      <a:srgbClr val="04273C"/>
                    </a:solidFill>
                  </a:rPr>
                  <a:t>[enter text here]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99466F7-C19D-49F5-92E5-1EC807A3BB07}"/>
                  </a:ext>
                </a:extLst>
              </p:cNvPr>
              <p:cNvSpPr/>
              <p:nvPr/>
            </p:nvSpPr>
            <p:spPr>
              <a:xfrm>
                <a:off x="6255022" y="2504369"/>
                <a:ext cx="4598508" cy="140473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r">
                  <a:defRPr/>
                </a:pPr>
                <a:endParaRPr lang="en-US" sz="1900" dirty="0">
                  <a:solidFill>
                    <a:srgbClr val="04273C"/>
                  </a:solidFill>
                </a:endParaRPr>
              </a:p>
              <a:p>
                <a:pPr algn="r">
                  <a:defRPr/>
                </a:pPr>
                <a:r>
                  <a:rPr lang="en-US" sz="2000" dirty="0">
                    <a:solidFill>
                      <a:srgbClr val="04273C"/>
                    </a:solidFill>
                  </a:rPr>
                  <a:t>[enter text here]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40E4047-A492-4DC4-8713-46180EFE629F}"/>
                  </a:ext>
                </a:extLst>
              </p:cNvPr>
              <p:cNvSpPr/>
              <p:nvPr/>
            </p:nvSpPr>
            <p:spPr>
              <a:xfrm>
                <a:off x="6255022" y="887896"/>
                <a:ext cx="4598509" cy="14047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r">
                  <a:defRPr/>
                </a:pPr>
                <a:endParaRPr lang="en-US" sz="1900" dirty="0">
                  <a:solidFill>
                    <a:srgbClr val="04273C"/>
                  </a:solidFill>
                </a:endParaRPr>
              </a:p>
              <a:p>
                <a:pPr algn="r">
                  <a:defRPr/>
                </a:pPr>
                <a:r>
                  <a:rPr lang="en-US" sz="2000" dirty="0">
                    <a:solidFill>
                      <a:srgbClr val="04273C"/>
                    </a:solidFill>
                  </a:rPr>
                  <a:t>[enter text here]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16DB5CF-22FF-456C-89B3-C1F2679BAF9E}"/>
                  </a:ext>
                </a:extLst>
              </p:cNvPr>
              <p:cNvSpPr/>
              <p:nvPr/>
            </p:nvSpPr>
            <p:spPr>
              <a:xfrm>
                <a:off x="4776332" y="676375"/>
                <a:ext cx="2635052" cy="5832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4273C"/>
                    </a:solidFill>
                    <a:effectLst/>
                    <a:uLnTx/>
                    <a:uFillTx/>
                    <a:latin typeface="Calibre Semibold"/>
                    <a:ea typeface="+mn-ea"/>
                    <a:cs typeface="+mn-cs"/>
                  </a:rPr>
                  <a:t>INFORMATION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4273C"/>
                  </a:solidFill>
                  <a:effectLst/>
                  <a:uLnTx/>
                  <a:uFillTx/>
                  <a:latin typeface="Calibre Semibold"/>
                  <a:ea typeface="+mn-ea"/>
                  <a:cs typeface="+mn-cs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85B83E9-A0EF-44D7-947B-483F94DEE4E4}"/>
                  </a:ext>
                </a:extLst>
              </p:cNvPr>
              <p:cNvSpPr/>
              <p:nvPr/>
            </p:nvSpPr>
            <p:spPr>
              <a:xfrm>
                <a:off x="4776332" y="2337742"/>
                <a:ext cx="2635051" cy="5725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4273C"/>
                    </a:solidFill>
                    <a:effectLst/>
                    <a:uLnTx/>
                    <a:uFillTx/>
                    <a:latin typeface="Calibre Semibold"/>
                    <a:ea typeface="+mn-ea"/>
                    <a:cs typeface="+mn-cs"/>
                  </a:rPr>
                  <a:t>DECISIONMAKER ACTIONS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4273C"/>
                  </a:solidFill>
                  <a:effectLst/>
                  <a:uLnTx/>
                  <a:uFillTx/>
                  <a:latin typeface="Calibre Semibold"/>
                  <a:ea typeface="+mn-ea"/>
                  <a:cs typeface="+mn-cs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74F1C33-28F0-4A9E-8E49-8A8E65F97582}"/>
                  </a:ext>
                </a:extLst>
              </p:cNvPr>
              <p:cNvSpPr/>
              <p:nvPr/>
            </p:nvSpPr>
            <p:spPr>
              <a:xfrm>
                <a:off x="4776331" y="3928179"/>
                <a:ext cx="2635051" cy="5725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4273C"/>
                    </a:solidFill>
                    <a:effectLst/>
                    <a:uLnTx/>
                    <a:uFillTx/>
                    <a:latin typeface="Calibre Semibold"/>
                    <a:ea typeface="+mn-ea"/>
                    <a:cs typeface="+mn-cs"/>
                  </a:rPr>
                  <a:t>OUTCOMES FOR PEOPLE AND THE ENVIRONMENT</a:t>
                </a:r>
              </a:p>
            </p:txBody>
          </p:sp>
        </p:grpSp>
        <p:sp>
          <p:nvSpPr>
            <p:cNvPr id="34" name="Multiplication Sign 33">
              <a:extLst>
                <a:ext uri="{FF2B5EF4-FFF2-40B4-BE49-F238E27FC236}">
                  <a16:creationId xmlns:a16="http://schemas.microsoft.com/office/drawing/2014/main" id="{2FBFFE73-1CA1-48BF-BBC7-8073256A09FC}"/>
                </a:ext>
              </a:extLst>
            </p:cNvPr>
            <p:cNvSpPr/>
            <p:nvPr/>
          </p:nvSpPr>
          <p:spPr>
            <a:xfrm>
              <a:off x="10323445" y="832328"/>
              <a:ext cx="530086" cy="520412"/>
            </a:xfrm>
            <a:prstGeom prst="mathMultiply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L-Shape 34">
              <a:extLst>
                <a:ext uri="{FF2B5EF4-FFF2-40B4-BE49-F238E27FC236}">
                  <a16:creationId xmlns:a16="http://schemas.microsoft.com/office/drawing/2014/main" id="{FC9BEEC3-BDE2-4F20-877C-CEFD485B3474}"/>
                </a:ext>
              </a:extLst>
            </p:cNvPr>
            <p:cNvSpPr/>
            <p:nvPr/>
          </p:nvSpPr>
          <p:spPr>
            <a:xfrm rot="18670325">
              <a:off x="1365925" y="914104"/>
              <a:ext cx="406960" cy="284202"/>
            </a:xfrm>
            <a:prstGeom prst="corner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168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FF 2019">
      <a:dk1>
        <a:srgbClr val="04273C"/>
      </a:dk1>
      <a:lt1>
        <a:srgbClr val="FFFFFF"/>
      </a:lt1>
      <a:dk2>
        <a:srgbClr val="04273C"/>
      </a:dk2>
      <a:lt2>
        <a:srgbClr val="FFFFFF"/>
      </a:lt2>
      <a:accent1>
        <a:srgbClr val="88C3F3"/>
      </a:accent1>
      <a:accent2>
        <a:srgbClr val="C3E1F9"/>
      </a:accent2>
      <a:accent3>
        <a:srgbClr val="E1F0FC"/>
      </a:accent3>
      <a:accent4>
        <a:srgbClr val="FF6663"/>
      </a:accent4>
      <a:accent5>
        <a:srgbClr val="69BE79"/>
      </a:accent5>
      <a:accent6>
        <a:srgbClr val="74645E"/>
      </a:accent6>
      <a:hlink>
        <a:srgbClr val="04273C"/>
      </a:hlink>
      <a:folHlink>
        <a:srgbClr val="0427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16 by 9.pptx" id="{756863E4-3E20-4BA5-90FF-278BDB985EEE}" vid="{84ACD0F6-0C6D-4DAC-9209-1A3641C422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RFF PPT 16 by 9</Template>
  <TotalTime>91</TotalTime>
  <Words>638</Words>
  <Application>Microsoft Office PowerPoint</Application>
  <PresentationFormat>Widescreen</PresentationFormat>
  <Paragraphs>107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Calibre</vt:lpstr>
      <vt:lpstr>Calibre Regular</vt:lpstr>
      <vt:lpstr>Calibre Semibold</vt:lpstr>
      <vt:lpstr>Calibri</vt:lpstr>
      <vt:lpstr>Office Theme</vt:lpstr>
      <vt:lpstr>The VALUABLES Framework for Measuring Socioeconomic Benefits</vt:lpstr>
      <vt:lpstr>What do we mean by “socioeconomic benefits”?</vt:lpstr>
      <vt:lpstr>3 basic principles about the value of information</vt:lpstr>
      <vt:lpstr>#1.  Information will yield societal benefits only when it influences a decision</vt:lpstr>
      <vt:lpstr>#2.  When are the socioeconomic benefits of improved information likely to be large?</vt:lpstr>
      <vt:lpstr>#3.  Design a strategy to measure the societal benefits of your improved information (even if you don’t actually plan to do it)</vt:lpstr>
      <vt:lpstr>The VALUABLES Impact Assessment Framework</vt:lpstr>
      <vt:lpstr>Developing the framework</vt:lpstr>
      <vt:lpstr>The VALUABLES Impact Assessment Framework</vt:lpstr>
      <vt:lpstr>The VALUABLES IA Framework: Key implications</vt:lpstr>
      <vt:lpstr>VALUABLES IA Framework: Flexibility</vt:lpstr>
      <vt:lpstr>Impact assessments for Earth observations in practice</vt:lpstr>
      <vt:lpstr>IAs require significant collaboration</vt:lpstr>
      <vt:lpstr>Challenges in conducting collaborative IAs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VALUABLES Framework for Measuring Socioeconomic Benefits</dc:title>
  <dc:creator>Kuwayama, Yusuke</dc:creator>
  <cp:lastModifiedBy>Kuwayama, Yusuke</cp:lastModifiedBy>
  <cp:revision>15</cp:revision>
  <cp:lastPrinted>2019-01-30T00:24:03Z</cp:lastPrinted>
  <dcterms:created xsi:type="dcterms:W3CDTF">2019-10-25T14:08:59Z</dcterms:created>
  <dcterms:modified xsi:type="dcterms:W3CDTF">2019-10-29T19:56:32Z</dcterms:modified>
</cp:coreProperties>
</file>