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56" r:id="rId2"/>
  </p:sldMasterIdLst>
  <p:notesMasterIdLst>
    <p:notesMasterId r:id="rId11"/>
  </p:notesMasterIdLst>
  <p:handoutMasterIdLst>
    <p:handoutMasterId r:id="rId12"/>
  </p:handoutMasterIdLst>
  <p:sldIdLst>
    <p:sldId id="294" r:id="rId3"/>
    <p:sldId id="321" r:id="rId4"/>
    <p:sldId id="323" r:id="rId5"/>
    <p:sldId id="325" r:id="rId6"/>
    <p:sldId id="326" r:id="rId7"/>
    <p:sldId id="327" r:id="rId8"/>
    <p:sldId id="328" r:id="rId9"/>
    <p:sldId id="33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an der Linde, Ross" initials="vdLR" lastIdx="1" clrIdx="0">
    <p:extLst>
      <p:ext uri="{19B8F6BF-5375-455C-9EA6-DF929625EA0E}">
        <p15:presenceInfo xmlns:p15="http://schemas.microsoft.com/office/powerpoint/2012/main" userId="S::vanderlinde@rff.org::7e2fd817-18f6-4517-b657-b4ba73c9f62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63"/>
    <a:srgbClr val="C3E1F9"/>
    <a:srgbClr val="0427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53" autoAdjust="0"/>
    <p:restoredTop sz="94733"/>
  </p:normalViewPr>
  <p:slideViewPr>
    <p:cSldViewPr snapToGrid="0" snapToObjects="1">
      <p:cViewPr varScale="1">
        <p:scale>
          <a:sx n="110" d="100"/>
          <a:sy n="110" d="100"/>
        </p:scale>
        <p:origin x="47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4" d="100"/>
          <a:sy n="94" d="100"/>
        </p:scale>
        <p:origin x="3752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commentAuthors" Target="commentAuthor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246EA07-CA37-B840-A130-7BAF6D956AF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EBD443-850A-E84A-B4B2-C6A8F5A13F3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4F273F-955D-654E-9F17-5F81944D64D5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CA0F3C-D119-5046-B0FE-B9A0ED56064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04F535-14DD-CC49-8D02-3D415D3D995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D3C3DB-CF82-3543-B72E-DA9B25911B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415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412B41-05B7-0D4E-87C9-3A9740D3A04D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8AE7AD-88F2-5143-87DA-595E4632DC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104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8AE7AD-88F2-5143-87DA-595E4632DC3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17024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C3E1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46545-6337-B543-845A-A05E94D83B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860" y="1613469"/>
            <a:ext cx="9144000" cy="1767717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147EDC-B28F-5B49-835B-E0336807EF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4240" y="3521861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0FC6BC-65FB-7B40-84D5-DEB496578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2019 VALUABLES Annual Workshop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1C86A7-0571-9541-89FD-E01AF9E28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A172B-4333-994F-98DF-8987D709A610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718DFD8-D21F-3846-8D12-023DC1D6DB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1" r="923"/>
          <a:stretch/>
        </p:blipFill>
        <p:spPr>
          <a:xfrm>
            <a:off x="896542" y="993587"/>
            <a:ext cx="1879378" cy="48799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5F48453-DE5E-3141-9E02-9FF6BA4FEC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" r="14932" b="25858"/>
          <a:stretch/>
        </p:blipFill>
        <p:spPr>
          <a:xfrm>
            <a:off x="7626892" y="2888166"/>
            <a:ext cx="4565108" cy="3978800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877722" y="5315110"/>
            <a:ext cx="2587625" cy="354012"/>
          </a:xfrm>
        </p:spPr>
        <p:txBody>
          <a:bodyPr>
            <a:noAutofit/>
          </a:bodyPr>
          <a:lstStyle>
            <a:lvl1pPr marL="0" indent="0">
              <a:buNone/>
              <a:defRPr sz="1400" b="1" spc="200" baseline="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MONTH DAY, YEAR</a:t>
            </a:r>
          </a:p>
        </p:txBody>
      </p:sp>
    </p:spTree>
    <p:extLst>
      <p:ext uri="{BB962C8B-B14F-4D97-AF65-F5344CB8AC3E}">
        <p14:creationId xmlns:p14="http://schemas.microsoft.com/office/powerpoint/2010/main" val="487760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0463F8-169F-4A43-A4F1-147B6DDA5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306297-E102-4046-8AFD-CF8EFC4BC7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BFD240-3F29-4041-9CE0-9E62919C1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2019 VALUABLES Annual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1995E5-6D0A-394F-832C-9716508F5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A172B-4333-994F-98DF-8987D709A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438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3DC53-7077-844B-B907-F7FFAB7D0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E79BC3-FB43-CF4D-9341-9F77E22447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6B13A0-0C0F-AF4E-85A8-390F65B698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B5C758-5919-BE4B-AA5F-EF96C8D90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2019 VALUABLES Annual Workshop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8177BB-5F72-DF41-9F4D-AFB28A06B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A172B-4333-994F-98DF-8987D709A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4244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5682F1-B773-6942-B710-B91D0DECF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97C837-F6E1-264A-9405-203AE7108E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7BBE27-3445-DE42-B746-23AD106889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A54449-1FD3-AB4E-A8FC-A3257090C8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DFC2566-6DE8-1241-A84C-3A7606FA72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27E04C2-79A3-8A4E-B0C8-D6F9D7C44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2019 VALUABLES Annual Workshop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FB5C463-A5F3-0340-87D1-C6AD1891F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A172B-4333-994F-98DF-8987D709A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2730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03FF6-F330-FD42-90CB-B71D9B53C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39A56A-A95F-8E49-99A3-17111ACD2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2019 VALUABLES Annual Workshop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629C7A-C95F-3640-BBE3-920D06D96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A172B-4333-994F-98DF-8987D709A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9493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8F7E5F-52B0-9942-A371-69BC5FC7B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2019 VALUABLES Annual Workshop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161930-DA05-3B44-B3E3-9B84B4FBA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A172B-4333-994F-98DF-8987D709A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004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70565-8EF1-D343-99C0-232224117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32A90D-2C28-5D4B-8B51-DCC9A1DC15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B64164-AEEA-C745-B879-57CE7B7CC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solidFill>
                  <a:srgbClr val="04273C"/>
                </a:solidFill>
              </a:defRPr>
            </a:lvl1pPr>
          </a:lstStyle>
          <a:p>
            <a:r>
              <a:rPr lang="en-US"/>
              <a:t>2019 VALUABLES Annual Workshop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D598EB-D6EB-2D4F-B0DF-BBA8A9A03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4273C"/>
                </a:solidFill>
              </a:defRPr>
            </a:lvl1pPr>
          </a:lstStyle>
          <a:p>
            <a:fld id="{B72A172B-4333-994F-98DF-8987D709A6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7290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0463F8-169F-4A43-A4F1-147B6DDA5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306297-E102-4046-8AFD-CF8EFC4BC7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BFD240-3F29-4041-9CE0-9E62919C1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2019 VALUABLES Annual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1995E5-6D0A-394F-832C-9716508F5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A172B-4333-994F-98DF-8987D709A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183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3DC53-7077-844B-B907-F7FFAB7D0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E79BC3-FB43-CF4D-9341-9F77E22447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6B13A0-0C0F-AF4E-85A8-390F65B698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B5C758-5919-BE4B-AA5F-EF96C8D90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2019 VALUABLES Annual Workshop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8177BB-5F72-DF41-9F4D-AFB28A06B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A172B-4333-994F-98DF-8987D709A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764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5682F1-B773-6942-B710-B91D0DECF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97C837-F6E1-264A-9405-203AE7108E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7BBE27-3445-DE42-B746-23AD106889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A54449-1FD3-AB4E-A8FC-A3257090C8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DFC2566-6DE8-1241-A84C-3A7606FA72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27E04C2-79A3-8A4E-B0C8-D6F9D7C44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2019 VALUABLES Annual Workshop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FB5C463-A5F3-0340-87D1-C6AD1891F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A172B-4333-994F-98DF-8987D709A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713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03FF6-F330-FD42-90CB-B71D9B53C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39A56A-A95F-8E49-99A3-17111ACD2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2019 VALUABLES Annual Workshop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629C7A-C95F-3640-BBE3-920D06D96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A172B-4333-994F-98DF-8987D709A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96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8F7E5F-52B0-9942-A371-69BC5FC7B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2019 VALUABLES Annual Workshop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161930-DA05-3B44-B3E3-9B84B4FBA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A172B-4333-994F-98DF-8987D709A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175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C3E1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46545-6337-B543-845A-A05E94D83B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860" y="1613469"/>
            <a:ext cx="9144000" cy="1767717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147EDC-B28F-5B49-835B-E0336807EF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4240" y="3521861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0FC6BC-65FB-7B40-84D5-DEB496578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2019 VALUABLES Annual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1C86A7-0571-9541-89FD-E01AF9E28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A172B-4333-994F-98DF-8987D709A610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718DFD8-D21F-3846-8D12-023DC1D6DB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1" r="923"/>
          <a:stretch/>
        </p:blipFill>
        <p:spPr>
          <a:xfrm>
            <a:off x="896542" y="993587"/>
            <a:ext cx="1879378" cy="48799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5F48453-DE5E-3141-9E02-9FF6BA4FEC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" r="14932" b="25858"/>
          <a:stretch/>
        </p:blipFill>
        <p:spPr>
          <a:xfrm>
            <a:off x="7626892" y="2888166"/>
            <a:ext cx="4565108" cy="3978800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877722" y="5315110"/>
            <a:ext cx="2587625" cy="354012"/>
          </a:xfrm>
        </p:spPr>
        <p:txBody>
          <a:bodyPr>
            <a:noAutofit/>
          </a:bodyPr>
          <a:lstStyle>
            <a:lvl1pPr marL="0" indent="0">
              <a:buNone/>
              <a:defRPr sz="1400" b="1" spc="200" baseline="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MONTH DAY, YEAR</a:t>
            </a:r>
          </a:p>
        </p:txBody>
      </p:sp>
    </p:spTree>
    <p:extLst>
      <p:ext uri="{BB962C8B-B14F-4D97-AF65-F5344CB8AC3E}">
        <p14:creationId xmlns:p14="http://schemas.microsoft.com/office/powerpoint/2010/main" val="2418157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70565-8EF1-D343-99C0-232224117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32A90D-2C28-5D4B-8B51-DCC9A1DC15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B64164-AEEA-C745-B879-57CE7B7CC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solidFill>
                  <a:srgbClr val="04273C"/>
                </a:solidFill>
              </a:defRPr>
            </a:lvl1pPr>
          </a:lstStyle>
          <a:p>
            <a:r>
              <a:rPr lang="en-US"/>
              <a:t>2019 VALUABLES Annual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D598EB-D6EB-2D4F-B0DF-BBA8A9A03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4273C"/>
                </a:solidFill>
              </a:defRPr>
            </a:lvl1pPr>
          </a:lstStyle>
          <a:p>
            <a:fld id="{B72A172B-4333-994F-98DF-8987D709A6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651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116147B-E493-2A40-AC39-50F5C2CF6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7200"/>
            <a:ext cx="10515600" cy="123348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621301-CB7F-1349-BFF7-A248E64764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9913"/>
            <a:ext cx="10515600" cy="4797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6E216B-A75F-4848-84D5-DDAB41F00D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9860" y="6206085"/>
            <a:ext cx="45089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rgbClr val="04273C"/>
                </a:solidFill>
                <a:latin typeface="Calibre" panose="020B0503030202060203" pitchFamily="34" charset="77"/>
              </a:defRPr>
            </a:lvl1pPr>
          </a:lstStyle>
          <a:p>
            <a:r>
              <a:rPr lang="en-US"/>
              <a:t>2019 VALUABLES Annual Workshop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6F9519-46B5-D643-BF14-9A0034F76C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4777" y="6206085"/>
            <a:ext cx="4650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rgbClr val="04273C"/>
                </a:solidFill>
                <a:latin typeface="Calibre" panose="020B0503030202060203" pitchFamily="34" charset="77"/>
              </a:defRPr>
            </a:lvl1pPr>
          </a:lstStyle>
          <a:p>
            <a:fld id="{B72A172B-4333-994F-98DF-8987D709A61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7B49042-FA81-3043-9727-9B61620417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/>
          <a:srcRect b="33174"/>
          <a:stretch/>
        </p:blipFill>
        <p:spPr>
          <a:xfrm>
            <a:off x="11349439" y="6206085"/>
            <a:ext cx="456633" cy="298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178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Calibre Semibold" panose="020B070303020206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libre Regular" panose="020B050303020206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12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e Regular" panose="020B050303020206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12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e Regular" panose="020B050303020206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e Regular" panose="020B050303020206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e Regular" panose="020B050303020206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116147B-E493-2A40-AC39-50F5C2CF6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621301-CB7F-1349-BFF7-A248E64764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6E216B-A75F-4848-84D5-DDAB41F00D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9860" y="6206085"/>
            <a:ext cx="45089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rgbClr val="04273C"/>
                </a:solidFill>
                <a:latin typeface="Calibre" panose="020B0503030202060203" pitchFamily="34" charset="77"/>
              </a:defRPr>
            </a:lvl1pPr>
          </a:lstStyle>
          <a:p>
            <a:r>
              <a:rPr lang="en-US"/>
              <a:t>2019 VALUABLES Annual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6F9519-46B5-D643-BF14-9A0034F76C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4777" y="6206085"/>
            <a:ext cx="4650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rgbClr val="04273C"/>
                </a:solidFill>
                <a:latin typeface="Calibre" panose="020B0503030202060203" pitchFamily="34" charset="77"/>
              </a:defRPr>
            </a:lvl1pPr>
          </a:lstStyle>
          <a:p>
            <a:fld id="{B72A172B-4333-994F-98DF-8987D709A61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7B49042-FA81-3043-9727-9B61620417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/>
          <a:srcRect b="33174"/>
          <a:stretch/>
        </p:blipFill>
        <p:spPr>
          <a:xfrm>
            <a:off x="11349439" y="6206085"/>
            <a:ext cx="456633" cy="298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882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Calibre Semibold" panose="020B070303020206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libre Regular" panose="020B050303020206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e Regular" panose="020B050303020206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e Regular" panose="020B050303020206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e Regular" panose="020B050303020206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e Regular" panose="020B050303020206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0" dirty="0"/>
              <a:t>Market-Based Methods for Monetizing Uncertainty Reduction: A Case Study</a:t>
            </a:r>
            <a:endParaRPr lang="en-US" b="0" dirty="0">
              <a:latin typeface="Calibre Semibold" panose="020B0703030202060203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Roger Cooke and Alexander Golub</a:t>
            </a:r>
            <a:endParaRPr lang="en-US" dirty="0">
              <a:latin typeface="Calibre Regular" panose="020B0503030202060203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0" dirty="0">
                <a:latin typeface="Calibre Semibold" panose="020B0703030202060203" pitchFamily="34" charset="0"/>
              </a:rPr>
              <a:t>OCTOBER 30, 2019</a:t>
            </a:r>
          </a:p>
        </p:txBody>
      </p:sp>
    </p:spTree>
    <p:extLst>
      <p:ext uri="{BB962C8B-B14F-4D97-AF65-F5344CB8AC3E}">
        <p14:creationId xmlns:p14="http://schemas.microsoft.com/office/powerpoint/2010/main" val="9419533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560BEE-1A3B-480E-8E0B-E7477B18E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impact assessment motivated by SMAP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363751-EEC4-4C45-96CD-5FF6F369FF4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NASA’s </a:t>
            </a:r>
            <a:r>
              <a:rPr lang="fr-FR" dirty="0" err="1">
                <a:latin typeface="Calibre Semibold" panose="020B0703030202060203" pitchFamily="34" charset="0"/>
              </a:rPr>
              <a:t>Soil</a:t>
            </a:r>
            <a:r>
              <a:rPr lang="fr-FR" dirty="0">
                <a:latin typeface="Calibre Semibold" panose="020B0703030202060203" pitchFamily="34" charset="0"/>
              </a:rPr>
              <a:t> </a:t>
            </a:r>
            <a:r>
              <a:rPr lang="fr-FR" dirty="0" err="1">
                <a:latin typeface="Calibre Semibold" panose="020B0703030202060203" pitchFamily="34" charset="0"/>
              </a:rPr>
              <a:t>Moisture</a:t>
            </a:r>
            <a:r>
              <a:rPr lang="fr-FR" dirty="0">
                <a:latin typeface="Calibre Semibold" panose="020B0703030202060203" pitchFamily="34" charset="0"/>
              </a:rPr>
              <a:t> Active Passive (SMAP)</a:t>
            </a:r>
            <a:r>
              <a:rPr lang="fr-FR" dirty="0"/>
              <a:t> mission </a:t>
            </a:r>
            <a:r>
              <a:rPr lang="en-US" dirty="0"/>
              <a:t>measures the amount of water in soil everywhere on Earth’s surface</a:t>
            </a:r>
          </a:p>
          <a:p>
            <a:r>
              <a:rPr lang="en-US" dirty="0"/>
              <a:t>Information collected by SMAP will dramatically improve model predictions and help inform drought monitoring and crop management</a:t>
            </a:r>
          </a:p>
          <a:p>
            <a:r>
              <a:rPr lang="en-US" dirty="0"/>
              <a:t>SMAP cost $916 million to design, develop, launch, and operate. What can society expect in return for this investment?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00A615-A021-4838-86F3-B52BA2E02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2019 VALUABLES Annual Workshop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6ED9DA-A318-4746-8FFE-9161573D0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A172B-4333-994F-98DF-8987D709A610}" type="slidenum">
              <a:rPr lang="en-US" smtClean="0"/>
              <a:t>2</a:t>
            </a:fld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ECB21EF-C050-44EF-A03E-A3288B8B64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204" y="1622129"/>
            <a:ext cx="5355438" cy="4034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92218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650D5-1BBB-4135-A30F-2A29A15D4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A market-based method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8A5EF3-8D67-497A-9AC7-8650C7A07AE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Uncertainty about weather (including soil moisture conditions) is reflected in agricultural risks that are actively traded in large markets</a:t>
            </a:r>
          </a:p>
          <a:p>
            <a:r>
              <a:rPr lang="en-US" dirty="0"/>
              <a:t>By examining prices in these markets, we can quantify:</a:t>
            </a:r>
          </a:p>
          <a:p>
            <a:pPr lvl="1"/>
            <a:r>
              <a:rPr lang="en-US" dirty="0"/>
              <a:t>The value of reducing uncertainty in crop yields</a:t>
            </a:r>
          </a:p>
          <a:p>
            <a:pPr lvl="1"/>
            <a:r>
              <a:rPr lang="en-US" dirty="0"/>
              <a:t>The value of improvements in soil moisture predictions afforded by SMAP data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C19A15-73AC-44F5-B533-3EA3D0049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2019 VALUABLES Annual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F2DBA6-8CC2-4C49-A50E-9031D4E78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A172B-4333-994F-98DF-8987D709A610}" type="slidenum">
              <a:rPr lang="en-US" smtClean="0"/>
              <a:t>3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3DB6FFE-99DD-498C-BDB0-965867C2D0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7133" y="457200"/>
            <a:ext cx="4026667" cy="2800261"/>
          </a:xfrm>
          <a:prstGeom prst="rect">
            <a:avLst/>
          </a:prstGeom>
        </p:spPr>
      </p:pic>
      <p:pic>
        <p:nvPicPr>
          <p:cNvPr id="10" name="Picture 9" descr="A close up of a map&#10;&#10;Description automatically generated">
            <a:extLst>
              <a:ext uri="{FF2B5EF4-FFF2-40B4-BE49-F238E27FC236}">
                <a16:creationId xmlns:a16="http://schemas.microsoft.com/office/drawing/2014/main" id="{CAF6C598-EB4D-4E41-B10A-593C01D492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3626" y="3639168"/>
            <a:ext cx="3888514" cy="2932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2291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86D05-84CE-4906-84F6-07C77BA07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Applying the method to corn and soybean futures markets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E365A6-A5E3-4777-BFF2-46B4C23774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6320246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Commodities futures markets allow trading of risks between those who will pay to remove a risk and those who will accept payment to assume that risk</a:t>
            </a:r>
          </a:p>
          <a:p>
            <a:r>
              <a:rPr lang="en-US" dirty="0"/>
              <a:t>As uncertainty about prices and yields increases, so does the price of the futures option</a:t>
            </a:r>
          </a:p>
          <a:p>
            <a:r>
              <a:rPr lang="en-US" dirty="0"/>
              <a:t>Corn and soybeans are primarily traded on the futures market; low predictability of prices is an important factor of risk for consumers and producers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B881B9-F9D8-4AAB-88F5-A99367117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2019 VALUABLES Annual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F13AC5-9D47-4442-8F07-B8F805DB3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A172B-4333-994F-98DF-8987D709A610}" type="slidenum">
              <a:rPr lang="en-US" smtClean="0"/>
              <a:t>4</a:t>
            </a:fld>
            <a:endParaRPr lang="en-US"/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57075DB2-5139-4F76-BA89-B083C671C0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7175" y="2235926"/>
            <a:ext cx="4314825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90611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E6C2A-9F09-4B61-B2E4-A08A67025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Quantifying the value of reducing weather uncertainty in two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E1725A-C067-4C20-B9A8-68B86D4F17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93965"/>
            <a:ext cx="10515600" cy="4382997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Use pricing models that translate options prices into quantifications of uncertainty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Isolate the contribution of weather uncertainty to uncertainty in prices for corn and soybeans from uncertainty surrounding the overall economy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9527AB-BDE0-4B47-A2ED-7789CD3A3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2019 VALUABLES Annual Workshop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B20FB2-151F-46D5-B4AB-37A2EA84F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A172B-4333-994F-98DF-8987D709A610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73310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3C4A3-8257-479E-98E4-73C39E450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for a 30% reduction in weather-related uncertainty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B7D66E-AC95-4761-801F-88170DA1CD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7"/>
            <a:ext cx="10515600" cy="4486275"/>
          </a:xfrm>
        </p:spPr>
        <p:txBody>
          <a:bodyPr/>
          <a:lstStyle/>
          <a:p>
            <a:r>
              <a:rPr lang="en-US" dirty="0"/>
              <a:t>Earth scientists are still in the process of incorporating SMAP data in predictions of weather-related components that influence corn and soybean yields</a:t>
            </a:r>
          </a:p>
          <a:p>
            <a:r>
              <a:rPr lang="en-US" dirty="0"/>
              <a:t>Suppose that weather-related uncertainty was reduced by 30 percent thanks to SMAP data</a:t>
            </a:r>
          </a:p>
          <a:p>
            <a:pPr lvl="1"/>
            <a:r>
              <a:rPr lang="en-US" dirty="0"/>
              <a:t>Given annual US corn production of about 15 billion bushels, the total value of this improved information is about </a:t>
            </a:r>
            <a:r>
              <a:rPr lang="en-US" dirty="0">
                <a:latin typeface="Calibre Semibold" panose="020B0703030202060203" pitchFamily="34" charset="0"/>
              </a:rPr>
              <a:t>$0.9 billion</a:t>
            </a:r>
          </a:p>
          <a:p>
            <a:pPr lvl="1"/>
            <a:r>
              <a:rPr lang="en-US" dirty="0"/>
              <a:t>Given annual US soybean production of about 4 billion bushels, the total value of this improved information is about </a:t>
            </a:r>
            <a:r>
              <a:rPr lang="en-US" dirty="0">
                <a:latin typeface="Calibre Semibold" panose="020B0703030202060203" pitchFamily="34" charset="0"/>
              </a:rPr>
              <a:t>$0.5 billion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E19587-CF47-42F6-B227-C07357BDF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/>
              <a:t>2019 VALUABLES Annual Workshop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EE09A9-2027-4BE9-A46E-B6200DF73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A172B-4333-994F-98DF-8987D709A610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67722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A99588-0E3A-4D3F-A4D1-4A5CF6474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for other reductions in uncertainty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3704C9-E963-4BB5-9C0E-AE096C68D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/>
              <a:t>2019 VALUABLES Annual Workshop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7CA778-181A-48E4-8A59-3AED51AA9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A172B-4333-994F-98DF-8987D709A610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C3E7161-7D70-47DF-9540-BEA5F3DBA8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2508" y="1438875"/>
            <a:ext cx="7996555" cy="4767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8211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960F6D-2ED5-CA42-A0E7-78DFE702AF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2806" y="1562505"/>
            <a:ext cx="9144000" cy="1827466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latin typeface="Calibre Semibold" panose="020B0703030202060203" pitchFamily="34" charset="0"/>
              </a:rPr>
              <a:t>Thank you.</a:t>
            </a:r>
            <a:endParaRPr lang="en-US" b="1" dirty="0">
              <a:latin typeface="Calibre Semibold" panose="020B0703030202060203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166222-CE4E-7743-8F05-12575169AE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92777" y="3482046"/>
            <a:ext cx="8452780" cy="203780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latin typeface="Calibre Regular"/>
              </a:rPr>
              <a:t>Learn more: </a:t>
            </a:r>
            <a:r>
              <a:rPr lang="en-US" b="1" u="sng" dirty="0">
                <a:latin typeface="Calibre Regular"/>
              </a:rPr>
              <a:t>www.rff.org/valuables/impact-assessments/</a:t>
            </a:r>
            <a:endParaRPr lang="en-US" b="1" dirty="0">
              <a:latin typeface="Calibre Regular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718DFD8-D21F-3846-8D12-023DC1D6DB9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r="923"/>
          <a:stretch/>
        </p:blipFill>
        <p:spPr>
          <a:xfrm>
            <a:off x="896542" y="993587"/>
            <a:ext cx="1879378" cy="487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1834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RFF 2019">
      <a:dk1>
        <a:srgbClr val="04273C"/>
      </a:dk1>
      <a:lt1>
        <a:srgbClr val="FFFFFF"/>
      </a:lt1>
      <a:dk2>
        <a:srgbClr val="04273C"/>
      </a:dk2>
      <a:lt2>
        <a:srgbClr val="FFFFFF"/>
      </a:lt2>
      <a:accent1>
        <a:srgbClr val="88C3F3"/>
      </a:accent1>
      <a:accent2>
        <a:srgbClr val="C3E1F9"/>
      </a:accent2>
      <a:accent3>
        <a:srgbClr val="E1F0FC"/>
      </a:accent3>
      <a:accent4>
        <a:srgbClr val="FF6663"/>
      </a:accent4>
      <a:accent5>
        <a:srgbClr val="69BE79"/>
      </a:accent5>
      <a:accent6>
        <a:srgbClr val="74645E"/>
      </a:accent6>
      <a:hlink>
        <a:srgbClr val="04273C"/>
      </a:hlink>
      <a:folHlink>
        <a:srgbClr val="04273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 16 by 9.pptx" id="{756863E4-3E20-4BA5-90FF-278BDB985EEE}" vid="{84ACD0F6-0C6D-4DAC-9209-1A3641C42266}"/>
    </a:ext>
  </a:extLst>
</a:theme>
</file>

<file path=ppt/theme/theme2.xml><?xml version="1.0" encoding="utf-8"?>
<a:theme xmlns:a="http://schemas.openxmlformats.org/drawingml/2006/main" name="1_Office Theme">
  <a:themeElements>
    <a:clrScheme name="RFF 2019">
      <a:dk1>
        <a:srgbClr val="04273C"/>
      </a:dk1>
      <a:lt1>
        <a:srgbClr val="FFFFFF"/>
      </a:lt1>
      <a:dk2>
        <a:srgbClr val="04273C"/>
      </a:dk2>
      <a:lt2>
        <a:srgbClr val="FFFFFF"/>
      </a:lt2>
      <a:accent1>
        <a:srgbClr val="88C3F3"/>
      </a:accent1>
      <a:accent2>
        <a:srgbClr val="C3E1F9"/>
      </a:accent2>
      <a:accent3>
        <a:srgbClr val="E1F0FC"/>
      </a:accent3>
      <a:accent4>
        <a:srgbClr val="FF6663"/>
      </a:accent4>
      <a:accent5>
        <a:srgbClr val="69BE79"/>
      </a:accent5>
      <a:accent6>
        <a:srgbClr val="74645E"/>
      </a:accent6>
      <a:hlink>
        <a:srgbClr val="04273C"/>
      </a:hlink>
      <a:folHlink>
        <a:srgbClr val="04273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19 PPT Template 16-9" id="{C7E13D7A-E06F-4D21-A186-B24CDA86A208}" vid="{96A3DE82-0F27-430E-B7D3-3B60A1BB125B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2019 RFF PPT 16 by 9</Template>
  <TotalTime>107</TotalTime>
  <Words>403</Words>
  <Application>Microsoft Office PowerPoint</Application>
  <PresentationFormat>Widescreen</PresentationFormat>
  <Paragraphs>40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Calibre</vt:lpstr>
      <vt:lpstr>Calibre Regular</vt:lpstr>
      <vt:lpstr>Calibre Semibold</vt:lpstr>
      <vt:lpstr>Calibri</vt:lpstr>
      <vt:lpstr>Office Theme</vt:lpstr>
      <vt:lpstr>1_Office Theme</vt:lpstr>
      <vt:lpstr>Market-Based Methods for Monetizing Uncertainty Reduction: A Case Study</vt:lpstr>
      <vt:lpstr>An impact assessment motivated by SMAP</vt:lpstr>
      <vt:lpstr> A market-based method</vt:lpstr>
      <vt:lpstr>Applying the method to corn and soybean futures markets</vt:lpstr>
      <vt:lpstr>Quantifying the value of reducing weather uncertainty in two steps</vt:lpstr>
      <vt:lpstr>Results for a 30% reduction in weather-related uncertainty</vt:lpstr>
      <vt:lpstr>Results for other reductions in uncertainty</vt:lpstr>
      <vt:lpstr>Thank you.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Market-Based Methods for Monetizing Uncertainty Reduction: A Case Study</dc:title>
  <dc:creator>Kuwayama, Yusuke</dc:creator>
  <cp:lastModifiedBy>Kuwayama, Yusuke</cp:lastModifiedBy>
  <cp:revision>8</cp:revision>
  <cp:lastPrinted>2019-01-30T00:24:03Z</cp:lastPrinted>
  <dcterms:created xsi:type="dcterms:W3CDTF">2019-10-25T15:38:07Z</dcterms:created>
  <dcterms:modified xsi:type="dcterms:W3CDTF">2019-10-29T19:56:38Z</dcterms:modified>
</cp:coreProperties>
</file>