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94" r:id="rId5"/>
    <p:sldId id="333" r:id="rId6"/>
    <p:sldId id="361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der Linde, Ross" initials="vdLR" lastIdx="1" clrIdx="0">
    <p:extLst>
      <p:ext uri="{19B8F6BF-5375-455C-9EA6-DF929625EA0E}">
        <p15:presenceInfo xmlns:p15="http://schemas.microsoft.com/office/powerpoint/2012/main" userId="S::vanderlinde@rff.org::7e2fd817-18f6-4517-b657-b4ba73c9f6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63"/>
    <a:srgbClr val="C3E1F9"/>
    <a:srgbClr val="042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4107" autoAdjust="0"/>
  </p:normalViewPr>
  <p:slideViewPr>
    <p:cSldViewPr snapToGrid="0" snapToObjects="1">
      <p:cViewPr varScale="1">
        <p:scale>
          <a:sx n="55" d="100"/>
          <a:sy n="55" d="100"/>
        </p:scale>
        <p:origin x="152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304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46EA07-CA37-B840-A130-7BAF6D956A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EBD443-850A-E84A-B4B2-C6A8F5A13F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F273F-955D-654E-9F17-5F81944D64D5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A0F3C-D119-5046-B0FE-B9A0ED5606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4F535-14DD-CC49-8D02-3D415D3D99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3C3DB-CF82-3543-B72E-DA9B25911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1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12B41-05B7-0D4E-87C9-3A9740D3A04D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AE7AD-88F2-5143-87DA-595E4632D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0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AE7AD-88F2-5143-87DA-595E4632DC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0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AE7AD-88F2-5143-87DA-595E4632DC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68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AE7AD-88F2-5143-87DA-595E4632DC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2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8AE7AD-88F2-5143-87DA-595E4632DC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3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3E1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6545-6337-B543-845A-A05E94D83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860" y="1613469"/>
            <a:ext cx="9144000" cy="1767717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147EDC-B28F-5B49-835B-E0336807EF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240" y="3521861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FC6BC-65FB-7B40-84D5-DEB49657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C86A7-0571-9541-89FD-E01AF9E28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18DFD8-D21F-3846-8D12-023DC1D6DB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r="923"/>
          <a:stretch/>
        </p:blipFill>
        <p:spPr>
          <a:xfrm>
            <a:off x="896542" y="993587"/>
            <a:ext cx="1879378" cy="487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5F48453-DE5E-3141-9E02-9FF6BA4FEC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" r="14932" b="25858"/>
          <a:stretch/>
        </p:blipFill>
        <p:spPr>
          <a:xfrm>
            <a:off x="7626892" y="2888166"/>
            <a:ext cx="4565108" cy="39788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877722" y="5315110"/>
            <a:ext cx="2587625" cy="354012"/>
          </a:xfrm>
        </p:spPr>
        <p:txBody>
          <a:bodyPr>
            <a:noAutofit/>
          </a:bodyPr>
          <a:lstStyle>
            <a:lvl1pPr marL="0" indent="0">
              <a:buNone/>
              <a:defRPr sz="1400" b="1" spc="200" baseline="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48776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0565-8EF1-D343-99C0-232224117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2A90D-2C28-5D4B-8B51-DCC9A1DC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4164-AEEA-C745-B879-57CE7B7CC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04273C"/>
                </a:solidFill>
              </a:defRPr>
            </a:lvl1pPr>
          </a:lstStyle>
          <a:p>
            <a:r>
              <a:rPr lang="en-US"/>
              <a:t>VALUABLES Consortium Annual Workshop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598EB-D6EB-2D4F-B0DF-BBA8A9A0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4273C"/>
                </a:solidFill>
              </a:defRPr>
            </a:lvl1pPr>
          </a:lstStyle>
          <a:p>
            <a:fld id="{B72A172B-4333-994F-98DF-8987D709A6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9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463F8-169F-4A43-A4F1-147B6DDA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06297-E102-4046-8AFD-CF8EFC4BC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FD240-3F29-4041-9CE0-9E62919C1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995E5-6D0A-394F-832C-9716508F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8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DC53-7077-844B-B907-F7FFAB7D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79BC3-FB43-CF4D-9341-9F77E2244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B13A0-0C0F-AF4E-85A8-390F65B69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5C758-5919-BE4B-AA5F-EF96C8D9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177BB-5F72-DF41-9F4D-AFB28A06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6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82F1-B773-6942-B710-B91D0DEC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7C837-F6E1-264A-9405-203AE7108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BBE27-3445-DE42-B746-23AD10688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54449-1FD3-AB4E-A8FC-A3257090C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C2566-6DE8-1241-A84C-3A7606FA7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E04C2-79A3-8A4E-B0C8-D6F9D7C4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B5C463-A5F3-0340-87D1-C6AD1891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13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03FF6-F330-FD42-90CB-B71D9B53C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9A56A-A95F-8E49-99A3-17111ACD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629C7A-C95F-3640-BBE3-920D06D9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F7E5F-52B0-9942-A371-69BC5FC7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61930-DA05-3B44-B3E3-9B84B4FB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172B-4333-994F-98DF-8987D709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7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16147B-E493-2A40-AC39-50F5C2CF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233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21301-CB7F-1349-BFF7-A248E6476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9913"/>
            <a:ext cx="10515600" cy="4797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E216B-A75F-4848-84D5-DDAB41F00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9860" y="6206085"/>
            <a:ext cx="4508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4273C"/>
                </a:solidFill>
                <a:latin typeface="Calibre" panose="020B0503030202060203" pitchFamily="34" charset="77"/>
              </a:defRPr>
            </a:lvl1pPr>
          </a:lstStyle>
          <a:p>
            <a:r>
              <a:rPr lang="en-US"/>
              <a:t>VALUABLES Consortium Annual Workshop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F9519-46B5-D643-BF14-9A0034F76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74777" y="6206085"/>
            <a:ext cx="4650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4273C"/>
                </a:solidFill>
                <a:latin typeface="Calibre" panose="020B0503030202060203" pitchFamily="34" charset="77"/>
              </a:defRPr>
            </a:lvl1pPr>
          </a:lstStyle>
          <a:p>
            <a:fld id="{B72A172B-4333-994F-98DF-8987D709A61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B49042-FA81-3043-9727-9B61620417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b="33174"/>
          <a:stretch/>
        </p:blipFill>
        <p:spPr>
          <a:xfrm>
            <a:off x="11349439" y="6206085"/>
            <a:ext cx="456633" cy="29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7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e Semibold" panose="020B070303020206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e Regular" panose="020B050303020206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mabee@rff.org" TargetMode="External"/><Relationship Id="rId4" Type="http://schemas.openxmlformats.org/officeDocument/2006/relationships/hyperlink" Target="mailto:kuwayama@rf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859" y="1613469"/>
            <a:ext cx="9482309" cy="1767717"/>
          </a:xfrm>
        </p:spPr>
        <p:txBody>
          <a:bodyPr/>
          <a:lstStyle/>
          <a:p>
            <a:r>
              <a:rPr lang="en-US" b="0" dirty="0"/>
              <a:t>A Look Ahead: What’s Next for VALUABLES?</a:t>
            </a:r>
            <a:endParaRPr lang="en-US" b="0" dirty="0">
              <a:latin typeface="Calibre Semibold" panose="020B070303020206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VALUABLES Consortium Annual Workshop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>
                <a:latin typeface="Calibre Semibold" panose="020B0703030202060203" pitchFamily="34" charset="0"/>
              </a:rPr>
              <a:t>October 30, 2019</a:t>
            </a:r>
          </a:p>
        </p:txBody>
      </p:sp>
    </p:spTree>
    <p:extLst>
      <p:ext uri="{BB962C8B-B14F-4D97-AF65-F5344CB8AC3E}">
        <p14:creationId xmlns:p14="http://schemas.microsoft.com/office/powerpoint/2010/main" val="94195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3D7B-0144-4374-BED5-83C004C9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Seeking Community Input for Years 4-5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CBF95-5C3D-4968-A894-45B80E96E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e Regular"/>
              </a:rPr>
              <a:t>Questions for discussion:</a:t>
            </a:r>
          </a:p>
          <a:p>
            <a:r>
              <a:rPr lang="en-US" dirty="0">
                <a:latin typeface="Calibre Regular"/>
              </a:rPr>
              <a:t>Impact assessments are time- and resource-intensive, because they are context-specific. What would mobilize your group to pursue an impact assessment?</a:t>
            </a:r>
          </a:p>
          <a:p>
            <a:r>
              <a:rPr lang="en-US" dirty="0">
                <a:latin typeface="Calibre Regular"/>
              </a:rPr>
              <a:t>What are some incentives that might encourage more Earth scientists and decisionmakers to engage in impact assessments?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53483-9A87-4A1F-ACF9-DDAEC0AA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0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3D7B-0144-4374-BED5-83C004C9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Seeking Community Input for Years 4-5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CBF95-5C3D-4968-A894-45B80E96E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alibre Regular"/>
              </a:rPr>
              <a:t>Questions for discussion:</a:t>
            </a:r>
          </a:p>
          <a:p>
            <a:r>
              <a:rPr lang="en-US" dirty="0">
                <a:latin typeface="Calibre Regular"/>
              </a:rPr>
              <a:t>Which Earth science community should we reach out to next, as we broaden our focus beyond the more applied sciences?</a:t>
            </a:r>
          </a:p>
          <a:p>
            <a:r>
              <a:rPr lang="en-US" dirty="0">
                <a:latin typeface="Calibre Regular"/>
              </a:rPr>
              <a:t>How can we better connect with NASA science teams and incentivize participation in impact assessment activities?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53483-9A87-4A1F-ACF9-DDAEC0AA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VALUABLES Consortium Annual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60F6D-2ED5-CA42-A0E7-78DFE702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806" y="1562505"/>
            <a:ext cx="9144000" cy="1827466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libre Semibold" panose="020B0703030202060203" pitchFamily="34" charset="0"/>
              </a:rPr>
              <a:t>Thank you.</a:t>
            </a:r>
            <a:endParaRPr lang="en-US" b="1" dirty="0">
              <a:latin typeface="Calibre Semibold" panose="020B070303020206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66222-CE4E-7743-8F05-12575169A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777" y="3482045"/>
            <a:ext cx="8073164" cy="238236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e Regular" panose="020B0503030202060203" pitchFamily="34" charset="0"/>
              </a:rPr>
              <a:t>Learn more about VALUABLES: </a:t>
            </a:r>
            <a:r>
              <a:rPr lang="en-US" b="1" u="sng" dirty="0">
                <a:latin typeface="Calibre Regular"/>
                <a:hlinkClick r:id="rId3"/>
              </a:rPr>
              <a:t>rff.org</a:t>
            </a:r>
            <a:r>
              <a:rPr lang="en-US" b="1" u="sng" dirty="0">
                <a:latin typeface="Calibre Regular"/>
              </a:rPr>
              <a:t>/valuables</a:t>
            </a:r>
            <a:endParaRPr lang="en-US" dirty="0">
              <a:latin typeface="Calibre Regular" panose="020B0503030202060203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e Regular" panose="020B0503030202060203" pitchFamily="34" charset="0"/>
              </a:rPr>
              <a:t>Follow us on Twitter: </a:t>
            </a:r>
            <a:r>
              <a:rPr lang="en-US" b="1" u="sng" dirty="0">
                <a:latin typeface="Calibre Regular"/>
              </a:rPr>
              <a:t>@</a:t>
            </a:r>
            <a:r>
              <a:rPr lang="en-US" b="1" u="sng" dirty="0" err="1">
                <a:latin typeface="Calibre Regular"/>
              </a:rPr>
              <a:t>RFFvaluables</a:t>
            </a:r>
            <a:endParaRPr lang="en-US" b="1" u="sng" dirty="0">
              <a:latin typeface="Calibre Regular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Calibre Regular"/>
              </a:rPr>
              <a:t>Contact us: Yusuke </a:t>
            </a:r>
            <a:r>
              <a:rPr lang="en-US" dirty="0" err="1">
                <a:latin typeface="Calibre Regular"/>
              </a:rPr>
              <a:t>Kuwayama</a:t>
            </a:r>
            <a:r>
              <a:rPr lang="en-US" dirty="0">
                <a:latin typeface="Calibre Regular"/>
              </a:rPr>
              <a:t> 	Bethany Mabee	             	</a:t>
            </a:r>
            <a:r>
              <a:rPr lang="en-US" b="1" dirty="0">
                <a:latin typeface="Calibre Regular"/>
              </a:rPr>
              <a:t>	</a:t>
            </a:r>
            <a:r>
              <a:rPr lang="en-US" b="1" dirty="0">
                <a:latin typeface="Calibre Regular"/>
                <a:hlinkClick r:id="rId4"/>
              </a:rPr>
              <a:t>kuwayama@rff.org</a:t>
            </a:r>
            <a:r>
              <a:rPr lang="en-US" b="1" dirty="0">
                <a:latin typeface="Calibre Regular"/>
              </a:rPr>
              <a:t> 	</a:t>
            </a:r>
            <a:r>
              <a:rPr lang="en-US" b="1" dirty="0">
                <a:latin typeface="Calibre Regular"/>
                <a:hlinkClick r:id="rId5"/>
              </a:rPr>
              <a:t>mabee@rff.org</a:t>
            </a:r>
            <a:r>
              <a:rPr lang="en-US" b="1" dirty="0">
                <a:latin typeface="Calibre Regular"/>
              </a:rPr>
              <a:t> 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18DFD8-D21F-3846-8D12-023DC1D6DB9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896542" y="993587"/>
            <a:ext cx="1879378" cy="48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3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FF 2019">
      <a:dk1>
        <a:srgbClr val="04273C"/>
      </a:dk1>
      <a:lt1>
        <a:srgbClr val="FFFFFF"/>
      </a:lt1>
      <a:dk2>
        <a:srgbClr val="04273C"/>
      </a:dk2>
      <a:lt2>
        <a:srgbClr val="FFFFFF"/>
      </a:lt2>
      <a:accent1>
        <a:srgbClr val="88C3F3"/>
      </a:accent1>
      <a:accent2>
        <a:srgbClr val="C3E1F9"/>
      </a:accent2>
      <a:accent3>
        <a:srgbClr val="E1F0FC"/>
      </a:accent3>
      <a:accent4>
        <a:srgbClr val="FF6663"/>
      </a:accent4>
      <a:accent5>
        <a:srgbClr val="69BE79"/>
      </a:accent5>
      <a:accent6>
        <a:srgbClr val="74645E"/>
      </a:accent6>
      <a:hlink>
        <a:srgbClr val="04273C"/>
      </a:hlink>
      <a:folHlink>
        <a:srgbClr val="0427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 16 by 9.pptx" id="{756863E4-3E20-4BA5-90FF-278BDB985EEE}" vid="{84ACD0F6-0C6D-4DAC-9209-1A3641C422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06EFE953BEC74C92026B00ABFA5485" ma:contentTypeVersion="13" ma:contentTypeDescription="Create a new document." ma:contentTypeScope="" ma:versionID="cdee53ad58794f83757f1857bf64d86f">
  <xsd:schema xmlns:xsd="http://www.w3.org/2001/XMLSchema" xmlns:xs="http://www.w3.org/2001/XMLSchema" xmlns:p="http://schemas.microsoft.com/office/2006/metadata/properties" xmlns:ns3="1398e712-d105-4fb5-a912-b9babd88c52a" xmlns:ns4="e6c80206-91e6-4529-95c5-e34365c9b60b" targetNamespace="http://schemas.microsoft.com/office/2006/metadata/properties" ma:root="true" ma:fieldsID="400db38c4cd4d0e15e3882c3ccf9c61d" ns3:_="" ns4:_="">
    <xsd:import namespace="1398e712-d105-4fb5-a912-b9babd88c52a"/>
    <xsd:import namespace="e6c80206-91e6-4529-95c5-e34365c9b6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98e712-d105-4fb5-a912-b9babd88c5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c80206-91e6-4529-95c5-e34365c9b6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4E0BA9-29A5-479C-8D76-D741488CED1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398e712-d105-4fb5-a912-b9babd88c52a"/>
    <ds:schemaRef ds:uri="http://purl.org/dc/elements/1.1/"/>
    <ds:schemaRef ds:uri="http://schemas.microsoft.com/office/2006/metadata/properties"/>
    <ds:schemaRef ds:uri="e6c80206-91e6-4529-95c5-e34365c9b6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3F92A4-DFD9-411E-8597-AE23ADA5E2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5ACA03-49C6-4022-B958-0EC5B6664A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98e712-d105-4fb5-a912-b9babd88c52a"/>
    <ds:schemaRef ds:uri="e6c80206-91e6-4529-95c5-e34365c9b6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RFF PPT 16 by 9</Template>
  <TotalTime>468</TotalTime>
  <Words>150</Words>
  <Application>Microsoft Office PowerPoint</Application>
  <PresentationFormat>Widescreen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Calibre</vt:lpstr>
      <vt:lpstr>Calibre Regular</vt:lpstr>
      <vt:lpstr>Calibre Semibold</vt:lpstr>
      <vt:lpstr>Calibri</vt:lpstr>
      <vt:lpstr>Office Theme</vt:lpstr>
      <vt:lpstr>A Look Ahead: What’s Next for VALUABLES?</vt:lpstr>
      <vt:lpstr>Seeking Community Input for Years 4-5</vt:lpstr>
      <vt:lpstr>Seeking Community Input for Years 4-5 (cont.)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VALUABLES Consortium</dc:title>
  <dc:creator>Mabee, Bethany</dc:creator>
  <cp:lastModifiedBy>Mabee, Bethany</cp:lastModifiedBy>
  <cp:revision>61</cp:revision>
  <cp:lastPrinted>2019-01-30T00:24:03Z</cp:lastPrinted>
  <dcterms:created xsi:type="dcterms:W3CDTF">2019-10-28T16:42:26Z</dcterms:created>
  <dcterms:modified xsi:type="dcterms:W3CDTF">2019-10-29T18:55:36Z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0x0101004006EFE953BEC74C92026B00ABFA5485</vt:lpwstr>
  </property>
</Properties>
</file>